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3"/>
  </p:notesMasterIdLst>
  <p:handoutMasterIdLst>
    <p:handoutMasterId r:id="rId54"/>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333" r:id="rId20"/>
    <p:sldId id="337" r:id="rId21"/>
    <p:sldId id="277" r:id="rId22"/>
    <p:sldId id="284" r:id="rId23"/>
    <p:sldId id="269" r:id="rId24"/>
    <p:sldId id="304" r:id="rId25"/>
    <p:sldId id="305" r:id="rId26"/>
    <p:sldId id="307" r:id="rId27"/>
    <p:sldId id="306" r:id="rId28"/>
    <p:sldId id="308" r:id="rId29"/>
    <p:sldId id="270" r:id="rId30"/>
    <p:sldId id="309" r:id="rId31"/>
    <p:sldId id="310" r:id="rId32"/>
    <p:sldId id="311" r:id="rId33"/>
    <p:sldId id="312" r:id="rId34"/>
    <p:sldId id="314" r:id="rId35"/>
    <p:sldId id="313" r:id="rId36"/>
    <p:sldId id="315" r:id="rId37"/>
    <p:sldId id="316" r:id="rId38"/>
    <p:sldId id="317" r:id="rId39"/>
    <p:sldId id="294" r:id="rId40"/>
    <p:sldId id="296" r:id="rId41"/>
    <p:sldId id="318" r:id="rId42"/>
    <p:sldId id="319" r:id="rId43"/>
    <p:sldId id="321" r:id="rId44"/>
    <p:sldId id="322" r:id="rId45"/>
    <p:sldId id="323" r:id="rId46"/>
    <p:sldId id="324" r:id="rId47"/>
    <p:sldId id="288" r:id="rId48"/>
    <p:sldId id="289" r:id="rId49"/>
    <p:sldId id="320" r:id="rId50"/>
    <p:sldId id="274" r:id="rId51"/>
    <p:sldId id="329" r:id="rId52"/>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p:scale>
          <a:sx n="60" d="100"/>
          <a:sy n="60" d="100"/>
        </p:scale>
        <p:origin x="1757" y="269"/>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commentAuthors" Target="commentAuthor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notesMaster" Target="notesMasters/notesMaster1.xml"/><Relationship Id="rId58" Type="http://schemas.openxmlformats.org/officeDocument/2006/relationships/theme" Target="theme/theme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viewProps" Target="view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C62E8DC-E063-410F-810A-790B855A8B57}"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endParaRPr lang="en-MY"/>
        </a:p>
      </dgm:t>
    </dgm:pt>
    <dgm:pt modelId="{CA7416D0-7ECD-433D-A3D5-D991DD63BC9A}">
      <dgm:prSet phldrT="[Text]" custT="1"/>
      <dgm:spPr/>
      <dgm:t>
        <a:bodyPr/>
        <a:lstStyle/>
        <a:p>
          <a:r>
            <a:rPr lang="en-MY" sz="1400" dirty="0"/>
            <a:t>Making a                  GET Request</a:t>
          </a:r>
        </a:p>
      </dgm:t>
    </dgm:pt>
    <dgm:pt modelId="{70BDB36C-40D7-4A9E-AB48-B42C4B21DDA6}" type="parTrans" cxnId="{D5E8FAF8-8B63-405E-9F16-E6C2790EF743}">
      <dgm:prSet/>
      <dgm:spPr/>
      <dgm:t>
        <a:bodyPr/>
        <a:lstStyle/>
        <a:p>
          <a:endParaRPr lang="en-MY"/>
        </a:p>
      </dgm:t>
    </dgm:pt>
    <dgm:pt modelId="{19DCCA78-3171-4458-9410-FAD2AB2FD066}" type="sibTrans" cxnId="{D5E8FAF8-8B63-405E-9F16-E6C2790EF743}">
      <dgm:prSet/>
      <dgm:spPr/>
      <dgm:t>
        <a:bodyPr/>
        <a:lstStyle/>
        <a:p>
          <a:endParaRPr lang="en-MY"/>
        </a:p>
      </dgm:t>
    </dgm:pt>
    <dgm:pt modelId="{F1CAA409-67E0-4FF6-BD44-4623592A0A1A}">
      <dgm:prSet phldrT="[Text]" custT="1"/>
      <dgm:spPr/>
      <dgm:t>
        <a:bodyPr/>
        <a:lstStyle/>
        <a:p>
          <a:r>
            <a:rPr lang="en-MY" sz="1600" dirty="0"/>
            <a:t>The URL of the SpaceX is determined.</a:t>
          </a:r>
        </a:p>
      </dgm:t>
    </dgm:pt>
    <dgm:pt modelId="{D16E149A-7865-453B-8AF9-5329379FA993}" type="parTrans" cxnId="{930C33A1-485A-4171-B15F-A5B6C9A830DB}">
      <dgm:prSet/>
      <dgm:spPr/>
      <dgm:t>
        <a:bodyPr/>
        <a:lstStyle/>
        <a:p>
          <a:endParaRPr lang="en-MY"/>
        </a:p>
      </dgm:t>
    </dgm:pt>
    <dgm:pt modelId="{88EDAA1B-AD62-4791-8A8C-B193BBEEA62A}" type="sibTrans" cxnId="{930C33A1-485A-4171-B15F-A5B6C9A830DB}">
      <dgm:prSet/>
      <dgm:spPr/>
      <dgm:t>
        <a:bodyPr/>
        <a:lstStyle/>
        <a:p>
          <a:endParaRPr lang="en-MY"/>
        </a:p>
      </dgm:t>
    </dgm:pt>
    <dgm:pt modelId="{5777FD13-269A-4994-804E-859CBC859212}">
      <dgm:prSet phldrT="[Text]" custT="1"/>
      <dgm:spPr/>
      <dgm:t>
        <a:bodyPr/>
        <a:lstStyle/>
        <a:p>
          <a:r>
            <a:rPr lang="en-MY" sz="1600" dirty="0"/>
            <a:t>The </a:t>
          </a:r>
          <a:r>
            <a:rPr lang="en-MY" sz="1600" dirty="0" err="1"/>
            <a:t>requests.get</a:t>
          </a:r>
          <a:r>
            <a:rPr lang="en-MY" sz="1600" dirty="0"/>
            <a:t>() method is applied on the URL to get a response.</a:t>
          </a:r>
        </a:p>
      </dgm:t>
    </dgm:pt>
    <dgm:pt modelId="{B4F194EA-62EE-4524-A366-7152F3F94B6A}" type="parTrans" cxnId="{2F09E07A-95CC-4F2C-ABA7-F46E778FDD05}">
      <dgm:prSet/>
      <dgm:spPr/>
      <dgm:t>
        <a:bodyPr/>
        <a:lstStyle/>
        <a:p>
          <a:endParaRPr lang="en-MY"/>
        </a:p>
      </dgm:t>
    </dgm:pt>
    <dgm:pt modelId="{581F6581-7998-4808-88A5-C2651C4C01AA}" type="sibTrans" cxnId="{2F09E07A-95CC-4F2C-ABA7-F46E778FDD05}">
      <dgm:prSet/>
      <dgm:spPr/>
      <dgm:t>
        <a:bodyPr/>
        <a:lstStyle/>
        <a:p>
          <a:endParaRPr lang="en-MY"/>
        </a:p>
      </dgm:t>
    </dgm:pt>
    <dgm:pt modelId="{B2C0DBB9-0FE2-449D-9032-36B044E8F307}">
      <dgm:prSet phldrT="[Text]" custT="1"/>
      <dgm:spPr/>
      <dgm:t>
        <a:bodyPr/>
        <a:lstStyle/>
        <a:p>
          <a:r>
            <a:rPr lang="en-MY" sz="1400" dirty="0"/>
            <a:t>Decoding and conversion</a:t>
          </a:r>
        </a:p>
      </dgm:t>
    </dgm:pt>
    <dgm:pt modelId="{26299DB5-3187-4F2D-9998-2F8B3A1070E4}" type="parTrans" cxnId="{4B50CF94-1532-463C-841C-A2D11D8408E1}">
      <dgm:prSet/>
      <dgm:spPr/>
      <dgm:t>
        <a:bodyPr/>
        <a:lstStyle/>
        <a:p>
          <a:endParaRPr lang="en-MY"/>
        </a:p>
      </dgm:t>
    </dgm:pt>
    <dgm:pt modelId="{04CD8B04-51BC-4A82-95C3-13978D39CD11}" type="sibTrans" cxnId="{4B50CF94-1532-463C-841C-A2D11D8408E1}">
      <dgm:prSet/>
      <dgm:spPr/>
      <dgm:t>
        <a:bodyPr/>
        <a:lstStyle/>
        <a:p>
          <a:endParaRPr lang="en-MY"/>
        </a:p>
      </dgm:t>
    </dgm:pt>
    <dgm:pt modelId="{576B1ABF-076D-468B-B685-C498075CB6DE}">
      <dgm:prSet phldrT="[Text]" custT="1"/>
      <dgm:spPr/>
      <dgm:t>
        <a:bodyPr/>
        <a:lstStyle/>
        <a:p>
          <a:r>
            <a:rPr lang="en-MY" sz="1600" dirty="0"/>
            <a:t>The response was checked for success and decoded into a Json object with the .</a:t>
          </a:r>
          <a:r>
            <a:rPr lang="en-MY" sz="1600" dirty="0" err="1"/>
            <a:t>json</a:t>
          </a:r>
          <a:r>
            <a:rPr lang="en-MY" sz="1600" dirty="0"/>
            <a:t>() method.  </a:t>
          </a:r>
        </a:p>
      </dgm:t>
    </dgm:pt>
    <dgm:pt modelId="{9B26C3D4-48D0-4D65-8105-838E7D210929}" type="parTrans" cxnId="{0E31EB42-95B1-41D1-830E-D998FEE640B9}">
      <dgm:prSet/>
      <dgm:spPr/>
      <dgm:t>
        <a:bodyPr/>
        <a:lstStyle/>
        <a:p>
          <a:endParaRPr lang="en-MY"/>
        </a:p>
      </dgm:t>
    </dgm:pt>
    <dgm:pt modelId="{65C99115-3B93-4808-A0DE-46ABCA2DD05D}" type="sibTrans" cxnId="{0E31EB42-95B1-41D1-830E-D998FEE640B9}">
      <dgm:prSet/>
      <dgm:spPr/>
      <dgm:t>
        <a:bodyPr/>
        <a:lstStyle/>
        <a:p>
          <a:endParaRPr lang="en-MY"/>
        </a:p>
      </dgm:t>
    </dgm:pt>
    <dgm:pt modelId="{77CCBE4B-DB2E-4963-B0C1-8C5123230611}">
      <dgm:prSet phldrT="[Text]" custT="1"/>
      <dgm:spPr/>
      <dgm:t>
        <a:bodyPr/>
        <a:lstStyle/>
        <a:p>
          <a:r>
            <a:rPr lang="en-MY" sz="1600" dirty="0"/>
            <a:t>It is then converted into a Pandas data frame with the .</a:t>
          </a:r>
          <a:r>
            <a:rPr lang="en-MY" sz="1600" dirty="0" err="1"/>
            <a:t>json_normalize</a:t>
          </a:r>
          <a:r>
            <a:rPr lang="en-MY" sz="1600" dirty="0"/>
            <a:t>() method.</a:t>
          </a:r>
        </a:p>
      </dgm:t>
    </dgm:pt>
    <dgm:pt modelId="{064E8D5A-5039-447D-8164-CBBAF6167A76}" type="parTrans" cxnId="{A22C8750-F43E-49E2-B5AB-5AD0E6A86A1A}">
      <dgm:prSet/>
      <dgm:spPr/>
      <dgm:t>
        <a:bodyPr/>
        <a:lstStyle/>
        <a:p>
          <a:endParaRPr lang="en-MY"/>
        </a:p>
      </dgm:t>
    </dgm:pt>
    <dgm:pt modelId="{C179CC4C-C143-4C9C-BF79-DF903C0FFDF0}" type="sibTrans" cxnId="{A22C8750-F43E-49E2-B5AB-5AD0E6A86A1A}">
      <dgm:prSet/>
      <dgm:spPr/>
      <dgm:t>
        <a:bodyPr/>
        <a:lstStyle/>
        <a:p>
          <a:endParaRPr lang="en-MY"/>
        </a:p>
      </dgm:t>
    </dgm:pt>
    <dgm:pt modelId="{3343DA6A-07D9-4286-B1A9-FB79F981A0A6}">
      <dgm:prSet phldrT="[Text]" custT="1"/>
      <dgm:spPr/>
      <dgm:t>
        <a:bodyPr/>
        <a:lstStyle/>
        <a:p>
          <a:r>
            <a:rPr lang="en-MY" sz="1400" dirty="0"/>
            <a:t>Data Manipulation</a:t>
          </a:r>
        </a:p>
      </dgm:t>
    </dgm:pt>
    <dgm:pt modelId="{B0DE6B86-9F6F-4484-9B28-DF99BD16B525}" type="parTrans" cxnId="{A01EDC6E-F633-41C3-BB5A-3A513FE5060B}">
      <dgm:prSet/>
      <dgm:spPr/>
      <dgm:t>
        <a:bodyPr/>
        <a:lstStyle/>
        <a:p>
          <a:endParaRPr lang="en-MY"/>
        </a:p>
      </dgm:t>
    </dgm:pt>
    <dgm:pt modelId="{7608F5DD-91CB-43A4-B943-67943FE6AD57}" type="sibTrans" cxnId="{A01EDC6E-F633-41C3-BB5A-3A513FE5060B}">
      <dgm:prSet/>
      <dgm:spPr/>
      <dgm:t>
        <a:bodyPr/>
        <a:lstStyle/>
        <a:p>
          <a:endParaRPr lang="en-MY"/>
        </a:p>
      </dgm:t>
    </dgm:pt>
    <dgm:pt modelId="{BD6B5285-FF7A-4A4D-AB69-217D2E497929}">
      <dgm:prSet phldrT="[Text]" custT="1"/>
      <dgm:spPr/>
      <dgm:t>
        <a:bodyPr/>
        <a:lstStyle/>
        <a:p>
          <a:r>
            <a:rPr lang="en-MY" sz="1200" dirty="0"/>
            <a:t>The data frame is pre-processed for keeping only features that are relevant.</a:t>
          </a:r>
        </a:p>
      </dgm:t>
    </dgm:pt>
    <dgm:pt modelId="{894BDBF4-27D8-4D23-B249-CBB81DB6E036}" type="parTrans" cxnId="{4BFEAA11-BACE-4B13-9739-0748BE074E74}">
      <dgm:prSet/>
      <dgm:spPr/>
      <dgm:t>
        <a:bodyPr/>
        <a:lstStyle/>
        <a:p>
          <a:endParaRPr lang="en-MY"/>
        </a:p>
      </dgm:t>
    </dgm:pt>
    <dgm:pt modelId="{A29AD6C7-7436-4E04-8181-3A4914BEB800}" type="sibTrans" cxnId="{4BFEAA11-BACE-4B13-9739-0748BE074E74}">
      <dgm:prSet/>
      <dgm:spPr/>
      <dgm:t>
        <a:bodyPr/>
        <a:lstStyle/>
        <a:p>
          <a:endParaRPr lang="en-MY"/>
        </a:p>
      </dgm:t>
    </dgm:pt>
    <dgm:pt modelId="{F55CE8F8-D44B-480E-9F16-861881365F90}">
      <dgm:prSet phldrT="[Text]" custT="1"/>
      <dgm:spPr/>
      <dgm:t>
        <a:bodyPr/>
        <a:lstStyle/>
        <a:p>
          <a:r>
            <a:rPr lang="en-MY" sz="1200" dirty="0"/>
            <a:t>A new data frame with global variables is created to store the relevant features.</a:t>
          </a:r>
        </a:p>
      </dgm:t>
    </dgm:pt>
    <dgm:pt modelId="{57516674-AC25-460C-BF1C-599594E0C4E4}" type="parTrans" cxnId="{27241709-4799-48C5-A50C-7680736C84B2}">
      <dgm:prSet/>
      <dgm:spPr/>
      <dgm:t>
        <a:bodyPr/>
        <a:lstStyle/>
        <a:p>
          <a:endParaRPr lang="en-MY"/>
        </a:p>
      </dgm:t>
    </dgm:pt>
    <dgm:pt modelId="{44640652-DA27-460D-A132-406A0CCF4590}" type="sibTrans" cxnId="{27241709-4799-48C5-A50C-7680736C84B2}">
      <dgm:prSet/>
      <dgm:spPr/>
      <dgm:t>
        <a:bodyPr/>
        <a:lstStyle/>
        <a:p>
          <a:endParaRPr lang="en-MY"/>
        </a:p>
      </dgm:t>
    </dgm:pt>
    <dgm:pt modelId="{08701821-4EEE-48EF-A57F-995E3452DBF8}">
      <dgm:prSet phldrT="[Text]" custT="1"/>
      <dgm:spPr/>
      <dgm:t>
        <a:bodyPr/>
        <a:lstStyle/>
        <a:p>
          <a:r>
            <a:rPr lang="en-MY" sz="1200" dirty="0"/>
            <a:t>The dataset is then further filtered, checked and filled for missing values for further action.</a:t>
          </a:r>
        </a:p>
      </dgm:t>
    </dgm:pt>
    <dgm:pt modelId="{86B34628-EE4E-4515-B029-CAD5EFDDE6FF}" type="parTrans" cxnId="{C717EED8-951C-4180-9DB8-471D48290D5F}">
      <dgm:prSet/>
      <dgm:spPr/>
      <dgm:t>
        <a:bodyPr/>
        <a:lstStyle/>
        <a:p>
          <a:endParaRPr lang="en-MY"/>
        </a:p>
      </dgm:t>
    </dgm:pt>
    <dgm:pt modelId="{D439E234-9A10-4203-A72E-BDD407D8B2D5}" type="sibTrans" cxnId="{C717EED8-951C-4180-9DB8-471D48290D5F}">
      <dgm:prSet/>
      <dgm:spPr/>
      <dgm:t>
        <a:bodyPr/>
        <a:lstStyle/>
        <a:p>
          <a:endParaRPr lang="en-MY"/>
        </a:p>
      </dgm:t>
    </dgm:pt>
    <dgm:pt modelId="{73CE28CA-6478-42E1-ABCE-CB1EF553D33A}" type="pres">
      <dgm:prSet presAssocID="{4C62E8DC-E063-410F-810A-790B855A8B57}" presName="linearFlow" presStyleCnt="0">
        <dgm:presLayoutVars>
          <dgm:dir/>
          <dgm:animLvl val="lvl"/>
          <dgm:resizeHandles val="exact"/>
        </dgm:presLayoutVars>
      </dgm:prSet>
      <dgm:spPr/>
    </dgm:pt>
    <dgm:pt modelId="{9CB2A7F4-D161-4CFB-9BA1-ECF5554AF822}" type="pres">
      <dgm:prSet presAssocID="{CA7416D0-7ECD-433D-A3D5-D991DD63BC9A}" presName="composite" presStyleCnt="0"/>
      <dgm:spPr/>
    </dgm:pt>
    <dgm:pt modelId="{43EB7733-700D-4CF1-85DD-42D54AB462A9}" type="pres">
      <dgm:prSet presAssocID="{CA7416D0-7ECD-433D-A3D5-D991DD63BC9A}" presName="parentText" presStyleLbl="alignNode1" presStyleIdx="0" presStyleCnt="3">
        <dgm:presLayoutVars>
          <dgm:chMax val="1"/>
          <dgm:bulletEnabled val="1"/>
        </dgm:presLayoutVars>
      </dgm:prSet>
      <dgm:spPr/>
    </dgm:pt>
    <dgm:pt modelId="{B4C1C625-7089-4AE8-A5BE-43E0416E081C}" type="pres">
      <dgm:prSet presAssocID="{CA7416D0-7ECD-433D-A3D5-D991DD63BC9A}" presName="descendantText" presStyleLbl="alignAcc1" presStyleIdx="0" presStyleCnt="3">
        <dgm:presLayoutVars>
          <dgm:bulletEnabled val="1"/>
        </dgm:presLayoutVars>
      </dgm:prSet>
      <dgm:spPr/>
    </dgm:pt>
    <dgm:pt modelId="{7D5FC41F-91A1-455F-BD63-D6E9F5B7E2E1}" type="pres">
      <dgm:prSet presAssocID="{19DCCA78-3171-4458-9410-FAD2AB2FD066}" presName="sp" presStyleCnt="0"/>
      <dgm:spPr/>
    </dgm:pt>
    <dgm:pt modelId="{6C53F421-39D4-4448-B1E6-B522D3701F36}" type="pres">
      <dgm:prSet presAssocID="{B2C0DBB9-0FE2-449D-9032-36B044E8F307}" presName="composite" presStyleCnt="0"/>
      <dgm:spPr/>
    </dgm:pt>
    <dgm:pt modelId="{2E9CD738-A8EF-4C52-A7B5-6FD77D4DA7D5}" type="pres">
      <dgm:prSet presAssocID="{B2C0DBB9-0FE2-449D-9032-36B044E8F307}" presName="parentText" presStyleLbl="alignNode1" presStyleIdx="1" presStyleCnt="3">
        <dgm:presLayoutVars>
          <dgm:chMax val="1"/>
          <dgm:bulletEnabled val="1"/>
        </dgm:presLayoutVars>
      </dgm:prSet>
      <dgm:spPr/>
    </dgm:pt>
    <dgm:pt modelId="{E2D05505-ECF2-4738-84CD-636A58CD72A5}" type="pres">
      <dgm:prSet presAssocID="{B2C0DBB9-0FE2-449D-9032-36B044E8F307}" presName="descendantText" presStyleLbl="alignAcc1" presStyleIdx="1" presStyleCnt="3">
        <dgm:presLayoutVars>
          <dgm:bulletEnabled val="1"/>
        </dgm:presLayoutVars>
      </dgm:prSet>
      <dgm:spPr/>
    </dgm:pt>
    <dgm:pt modelId="{E1C54B49-A2E5-4860-9082-891B75A4DDDF}" type="pres">
      <dgm:prSet presAssocID="{04CD8B04-51BC-4A82-95C3-13978D39CD11}" presName="sp" presStyleCnt="0"/>
      <dgm:spPr/>
    </dgm:pt>
    <dgm:pt modelId="{CF185659-24C9-4D03-96F3-C9094B779C7B}" type="pres">
      <dgm:prSet presAssocID="{3343DA6A-07D9-4286-B1A9-FB79F981A0A6}" presName="composite" presStyleCnt="0"/>
      <dgm:spPr/>
    </dgm:pt>
    <dgm:pt modelId="{B7D80A68-DBE9-4377-84E3-E67D545C6BB2}" type="pres">
      <dgm:prSet presAssocID="{3343DA6A-07D9-4286-B1A9-FB79F981A0A6}" presName="parentText" presStyleLbl="alignNode1" presStyleIdx="2" presStyleCnt="3">
        <dgm:presLayoutVars>
          <dgm:chMax val="1"/>
          <dgm:bulletEnabled val="1"/>
        </dgm:presLayoutVars>
      </dgm:prSet>
      <dgm:spPr/>
    </dgm:pt>
    <dgm:pt modelId="{B1C84249-10F6-400E-BD05-0B46CC50EA35}" type="pres">
      <dgm:prSet presAssocID="{3343DA6A-07D9-4286-B1A9-FB79F981A0A6}" presName="descendantText" presStyleLbl="alignAcc1" presStyleIdx="2" presStyleCnt="3">
        <dgm:presLayoutVars>
          <dgm:bulletEnabled val="1"/>
        </dgm:presLayoutVars>
      </dgm:prSet>
      <dgm:spPr/>
    </dgm:pt>
  </dgm:ptLst>
  <dgm:cxnLst>
    <dgm:cxn modelId="{E52CEF04-3343-42D0-89E2-5D98D6E20EF2}" type="presOf" srcId="{77CCBE4B-DB2E-4963-B0C1-8C5123230611}" destId="{E2D05505-ECF2-4738-84CD-636A58CD72A5}" srcOrd="0" destOrd="1" presId="urn:microsoft.com/office/officeart/2005/8/layout/chevron2"/>
    <dgm:cxn modelId="{27241709-4799-48C5-A50C-7680736C84B2}" srcId="{3343DA6A-07D9-4286-B1A9-FB79F981A0A6}" destId="{F55CE8F8-D44B-480E-9F16-861881365F90}" srcOrd="1" destOrd="0" parTransId="{57516674-AC25-460C-BF1C-599594E0C4E4}" sibTransId="{44640652-DA27-460D-A132-406A0CCF4590}"/>
    <dgm:cxn modelId="{4BFEAA11-BACE-4B13-9739-0748BE074E74}" srcId="{3343DA6A-07D9-4286-B1A9-FB79F981A0A6}" destId="{BD6B5285-FF7A-4A4D-AB69-217D2E497929}" srcOrd="0" destOrd="0" parTransId="{894BDBF4-27D8-4D23-B249-CBB81DB6E036}" sibTransId="{A29AD6C7-7436-4E04-8181-3A4914BEB800}"/>
    <dgm:cxn modelId="{0161E63B-078A-4089-814B-C6F98CC7CEAF}" type="presOf" srcId="{BD6B5285-FF7A-4A4D-AB69-217D2E497929}" destId="{B1C84249-10F6-400E-BD05-0B46CC50EA35}" srcOrd="0" destOrd="0" presId="urn:microsoft.com/office/officeart/2005/8/layout/chevron2"/>
    <dgm:cxn modelId="{0E31EB42-95B1-41D1-830E-D998FEE640B9}" srcId="{B2C0DBB9-0FE2-449D-9032-36B044E8F307}" destId="{576B1ABF-076D-468B-B685-C498075CB6DE}" srcOrd="0" destOrd="0" parTransId="{9B26C3D4-48D0-4D65-8105-838E7D210929}" sibTransId="{65C99115-3B93-4808-A0DE-46ABCA2DD05D}"/>
    <dgm:cxn modelId="{557D044E-206B-4A02-B505-AF1EE7A26163}" type="presOf" srcId="{3343DA6A-07D9-4286-B1A9-FB79F981A0A6}" destId="{B7D80A68-DBE9-4377-84E3-E67D545C6BB2}" srcOrd="0" destOrd="0" presId="urn:microsoft.com/office/officeart/2005/8/layout/chevron2"/>
    <dgm:cxn modelId="{A01EDC6E-F633-41C3-BB5A-3A513FE5060B}" srcId="{4C62E8DC-E063-410F-810A-790B855A8B57}" destId="{3343DA6A-07D9-4286-B1A9-FB79F981A0A6}" srcOrd="2" destOrd="0" parTransId="{B0DE6B86-9F6F-4484-9B28-DF99BD16B525}" sibTransId="{7608F5DD-91CB-43A4-B943-67943FE6AD57}"/>
    <dgm:cxn modelId="{A22C8750-F43E-49E2-B5AB-5AD0E6A86A1A}" srcId="{B2C0DBB9-0FE2-449D-9032-36B044E8F307}" destId="{77CCBE4B-DB2E-4963-B0C1-8C5123230611}" srcOrd="1" destOrd="0" parTransId="{064E8D5A-5039-447D-8164-CBBAF6167A76}" sibTransId="{C179CC4C-C143-4C9C-BF79-DF903C0FFDF0}"/>
    <dgm:cxn modelId="{24F1AD52-9875-4C8D-9C75-53B3FE1CBF6E}" type="presOf" srcId="{5777FD13-269A-4994-804E-859CBC859212}" destId="{B4C1C625-7089-4AE8-A5BE-43E0416E081C}" srcOrd="0" destOrd="1" presId="urn:microsoft.com/office/officeart/2005/8/layout/chevron2"/>
    <dgm:cxn modelId="{4879F956-24A3-4EF0-9EBE-0022BDCA2011}" type="presOf" srcId="{4C62E8DC-E063-410F-810A-790B855A8B57}" destId="{73CE28CA-6478-42E1-ABCE-CB1EF553D33A}" srcOrd="0" destOrd="0" presId="urn:microsoft.com/office/officeart/2005/8/layout/chevron2"/>
    <dgm:cxn modelId="{129CDA58-0F46-40F7-B874-63F8B7ABF564}" type="presOf" srcId="{576B1ABF-076D-468B-B685-C498075CB6DE}" destId="{E2D05505-ECF2-4738-84CD-636A58CD72A5}" srcOrd="0" destOrd="0" presId="urn:microsoft.com/office/officeart/2005/8/layout/chevron2"/>
    <dgm:cxn modelId="{2F09E07A-95CC-4F2C-ABA7-F46E778FDD05}" srcId="{CA7416D0-7ECD-433D-A3D5-D991DD63BC9A}" destId="{5777FD13-269A-4994-804E-859CBC859212}" srcOrd="1" destOrd="0" parTransId="{B4F194EA-62EE-4524-A366-7152F3F94B6A}" sibTransId="{581F6581-7998-4808-88A5-C2651C4C01AA}"/>
    <dgm:cxn modelId="{329ABD7C-8650-4B95-9BF6-B34D33313A67}" type="presOf" srcId="{F55CE8F8-D44B-480E-9F16-861881365F90}" destId="{B1C84249-10F6-400E-BD05-0B46CC50EA35}" srcOrd="0" destOrd="1" presId="urn:microsoft.com/office/officeart/2005/8/layout/chevron2"/>
    <dgm:cxn modelId="{D9F64E83-C47D-4721-A2D3-F87A3550D21B}" type="presOf" srcId="{B2C0DBB9-0FE2-449D-9032-36B044E8F307}" destId="{2E9CD738-A8EF-4C52-A7B5-6FD77D4DA7D5}" srcOrd="0" destOrd="0" presId="urn:microsoft.com/office/officeart/2005/8/layout/chevron2"/>
    <dgm:cxn modelId="{B173B183-3BBF-4601-AFEA-1DCAC29F03C4}" type="presOf" srcId="{F1CAA409-67E0-4FF6-BD44-4623592A0A1A}" destId="{B4C1C625-7089-4AE8-A5BE-43E0416E081C}" srcOrd="0" destOrd="0" presId="urn:microsoft.com/office/officeart/2005/8/layout/chevron2"/>
    <dgm:cxn modelId="{4B50CF94-1532-463C-841C-A2D11D8408E1}" srcId="{4C62E8DC-E063-410F-810A-790B855A8B57}" destId="{B2C0DBB9-0FE2-449D-9032-36B044E8F307}" srcOrd="1" destOrd="0" parTransId="{26299DB5-3187-4F2D-9998-2F8B3A1070E4}" sibTransId="{04CD8B04-51BC-4A82-95C3-13978D39CD11}"/>
    <dgm:cxn modelId="{930C33A1-485A-4171-B15F-A5B6C9A830DB}" srcId="{CA7416D0-7ECD-433D-A3D5-D991DD63BC9A}" destId="{F1CAA409-67E0-4FF6-BD44-4623592A0A1A}" srcOrd="0" destOrd="0" parTransId="{D16E149A-7865-453B-8AF9-5329379FA993}" sibTransId="{88EDAA1B-AD62-4791-8A8C-B193BBEEA62A}"/>
    <dgm:cxn modelId="{C717EED8-951C-4180-9DB8-471D48290D5F}" srcId="{3343DA6A-07D9-4286-B1A9-FB79F981A0A6}" destId="{08701821-4EEE-48EF-A57F-995E3452DBF8}" srcOrd="2" destOrd="0" parTransId="{86B34628-EE4E-4515-B029-CAD5EFDDE6FF}" sibTransId="{D439E234-9A10-4203-A72E-BDD407D8B2D5}"/>
    <dgm:cxn modelId="{5D0CB2DD-AA89-4FED-8EC5-1B79D19BD458}" type="presOf" srcId="{CA7416D0-7ECD-433D-A3D5-D991DD63BC9A}" destId="{43EB7733-700D-4CF1-85DD-42D54AB462A9}" srcOrd="0" destOrd="0" presId="urn:microsoft.com/office/officeart/2005/8/layout/chevron2"/>
    <dgm:cxn modelId="{D5E8FAF8-8B63-405E-9F16-E6C2790EF743}" srcId="{4C62E8DC-E063-410F-810A-790B855A8B57}" destId="{CA7416D0-7ECD-433D-A3D5-D991DD63BC9A}" srcOrd="0" destOrd="0" parTransId="{70BDB36C-40D7-4A9E-AB48-B42C4B21DDA6}" sibTransId="{19DCCA78-3171-4458-9410-FAD2AB2FD066}"/>
    <dgm:cxn modelId="{DCAD50FD-5EB0-4804-ACF9-519040BD1C2D}" type="presOf" srcId="{08701821-4EEE-48EF-A57F-995E3452DBF8}" destId="{B1C84249-10F6-400E-BD05-0B46CC50EA35}" srcOrd="0" destOrd="2" presId="urn:microsoft.com/office/officeart/2005/8/layout/chevron2"/>
    <dgm:cxn modelId="{E24A86DE-A968-4408-A0DF-CC99677E3C84}" type="presParOf" srcId="{73CE28CA-6478-42E1-ABCE-CB1EF553D33A}" destId="{9CB2A7F4-D161-4CFB-9BA1-ECF5554AF822}" srcOrd="0" destOrd="0" presId="urn:microsoft.com/office/officeart/2005/8/layout/chevron2"/>
    <dgm:cxn modelId="{0F1D42CC-198D-4F7D-9876-CE79DC430D56}" type="presParOf" srcId="{9CB2A7F4-D161-4CFB-9BA1-ECF5554AF822}" destId="{43EB7733-700D-4CF1-85DD-42D54AB462A9}" srcOrd="0" destOrd="0" presId="urn:microsoft.com/office/officeart/2005/8/layout/chevron2"/>
    <dgm:cxn modelId="{B7934326-D239-4368-A18C-BF33BD59E9B6}" type="presParOf" srcId="{9CB2A7F4-D161-4CFB-9BA1-ECF5554AF822}" destId="{B4C1C625-7089-4AE8-A5BE-43E0416E081C}" srcOrd="1" destOrd="0" presId="urn:microsoft.com/office/officeart/2005/8/layout/chevron2"/>
    <dgm:cxn modelId="{CAEBC41A-7CE1-4FE2-BE32-BF215818550B}" type="presParOf" srcId="{73CE28CA-6478-42E1-ABCE-CB1EF553D33A}" destId="{7D5FC41F-91A1-455F-BD63-D6E9F5B7E2E1}" srcOrd="1" destOrd="0" presId="urn:microsoft.com/office/officeart/2005/8/layout/chevron2"/>
    <dgm:cxn modelId="{DB44B1DD-1510-4328-AB4A-2A6DA3762FF4}" type="presParOf" srcId="{73CE28CA-6478-42E1-ABCE-CB1EF553D33A}" destId="{6C53F421-39D4-4448-B1E6-B522D3701F36}" srcOrd="2" destOrd="0" presId="urn:microsoft.com/office/officeart/2005/8/layout/chevron2"/>
    <dgm:cxn modelId="{939B94C8-A283-4B7D-B6EF-7602B0D863DF}" type="presParOf" srcId="{6C53F421-39D4-4448-B1E6-B522D3701F36}" destId="{2E9CD738-A8EF-4C52-A7B5-6FD77D4DA7D5}" srcOrd="0" destOrd="0" presId="urn:microsoft.com/office/officeart/2005/8/layout/chevron2"/>
    <dgm:cxn modelId="{A6DA29FC-0C73-41E8-AE4A-A68F280C275A}" type="presParOf" srcId="{6C53F421-39D4-4448-B1E6-B522D3701F36}" destId="{E2D05505-ECF2-4738-84CD-636A58CD72A5}" srcOrd="1" destOrd="0" presId="urn:microsoft.com/office/officeart/2005/8/layout/chevron2"/>
    <dgm:cxn modelId="{186D2E07-9332-417D-AB23-20A8C1AAE4A9}" type="presParOf" srcId="{73CE28CA-6478-42E1-ABCE-CB1EF553D33A}" destId="{E1C54B49-A2E5-4860-9082-891B75A4DDDF}" srcOrd="3" destOrd="0" presId="urn:microsoft.com/office/officeart/2005/8/layout/chevron2"/>
    <dgm:cxn modelId="{1AEB8CD8-5406-40BE-8A1C-E2B412C6EF15}" type="presParOf" srcId="{73CE28CA-6478-42E1-ABCE-CB1EF553D33A}" destId="{CF185659-24C9-4D03-96F3-C9094B779C7B}" srcOrd="4" destOrd="0" presId="urn:microsoft.com/office/officeart/2005/8/layout/chevron2"/>
    <dgm:cxn modelId="{DBE0AA02-DC14-4989-AD1C-EF7E7133F577}" type="presParOf" srcId="{CF185659-24C9-4D03-96F3-C9094B779C7B}" destId="{B7D80A68-DBE9-4377-84E3-E67D545C6BB2}" srcOrd="0" destOrd="0" presId="urn:microsoft.com/office/officeart/2005/8/layout/chevron2"/>
    <dgm:cxn modelId="{0AEDCB65-446F-40CB-B22D-D56CAE06F13E}" type="presParOf" srcId="{CF185659-24C9-4D03-96F3-C9094B779C7B}" destId="{B1C84249-10F6-400E-BD05-0B46CC50EA35}"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62052D4-3325-456F-B295-FB1E8AD8E0D9}"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en-MY"/>
        </a:p>
      </dgm:t>
    </dgm:pt>
    <dgm:pt modelId="{359A143E-350D-4FD6-B416-9AC890C38061}">
      <dgm:prSet phldrT="[Text]" custT="1"/>
      <dgm:spPr/>
      <dgm:t>
        <a:bodyPr/>
        <a:lstStyle/>
        <a:p>
          <a:r>
            <a:rPr lang="en-MY" sz="1400" dirty="0"/>
            <a:t>Creating a </a:t>
          </a:r>
          <a:r>
            <a:rPr lang="en-MY" sz="1400" dirty="0" err="1"/>
            <a:t>BeautifulSoup</a:t>
          </a:r>
          <a:r>
            <a:rPr lang="en-MY" sz="1400" dirty="0"/>
            <a:t> object</a:t>
          </a:r>
        </a:p>
      </dgm:t>
    </dgm:pt>
    <dgm:pt modelId="{13D8C8FE-0ABD-4BB3-99F7-3865424250BD}" type="parTrans" cxnId="{8B7AFE4B-7398-4B1D-AE5E-6E45C4F11980}">
      <dgm:prSet/>
      <dgm:spPr/>
      <dgm:t>
        <a:bodyPr/>
        <a:lstStyle/>
        <a:p>
          <a:endParaRPr lang="en-MY"/>
        </a:p>
      </dgm:t>
    </dgm:pt>
    <dgm:pt modelId="{0484B45A-23C2-4739-B224-2D0091E37302}" type="sibTrans" cxnId="{8B7AFE4B-7398-4B1D-AE5E-6E45C4F11980}">
      <dgm:prSet/>
      <dgm:spPr/>
      <dgm:t>
        <a:bodyPr/>
        <a:lstStyle/>
        <a:p>
          <a:endParaRPr lang="en-MY"/>
        </a:p>
      </dgm:t>
    </dgm:pt>
    <dgm:pt modelId="{A2DAD10C-61D9-4783-AE54-17130AF8523D}">
      <dgm:prSet phldrT="[Text]" custT="1"/>
      <dgm:spPr/>
      <dgm:t>
        <a:bodyPr/>
        <a:lstStyle/>
        <a:p>
          <a:r>
            <a:rPr lang="en-MY" sz="1600" dirty="0"/>
            <a:t>The </a:t>
          </a:r>
          <a:r>
            <a:rPr lang="en-MY" sz="1600" dirty="0" err="1"/>
            <a:t>requests.get</a:t>
          </a:r>
          <a:r>
            <a:rPr lang="en-MY" sz="1600" dirty="0"/>
            <a:t>() method is applied on the Wikipedia page URL for a response.</a:t>
          </a:r>
        </a:p>
      </dgm:t>
    </dgm:pt>
    <dgm:pt modelId="{11897318-BC61-4B90-A04C-89D5ADF37B2C}" type="parTrans" cxnId="{8B39915F-8B39-41B4-A11D-0AFDAC082464}">
      <dgm:prSet/>
      <dgm:spPr/>
      <dgm:t>
        <a:bodyPr/>
        <a:lstStyle/>
        <a:p>
          <a:endParaRPr lang="en-MY"/>
        </a:p>
      </dgm:t>
    </dgm:pt>
    <dgm:pt modelId="{7E19B558-3F37-449C-BDF2-112353AFE9AC}" type="sibTrans" cxnId="{8B39915F-8B39-41B4-A11D-0AFDAC082464}">
      <dgm:prSet/>
      <dgm:spPr/>
      <dgm:t>
        <a:bodyPr/>
        <a:lstStyle/>
        <a:p>
          <a:endParaRPr lang="en-MY"/>
        </a:p>
      </dgm:t>
    </dgm:pt>
    <dgm:pt modelId="{48225840-A509-4483-8DB0-E11A55B008FC}">
      <dgm:prSet phldrT="[Text]" custT="1"/>
      <dgm:spPr/>
      <dgm:t>
        <a:bodyPr/>
        <a:lstStyle/>
        <a:p>
          <a:r>
            <a:rPr lang="en-MY" sz="1600" dirty="0"/>
            <a:t>A </a:t>
          </a:r>
          <a:r>
            <a:rPr lang="en-MY" sz="1600" dirty="0" err="1"/>
            <a:t>BeautifulSoup</a:t>
          </a:r>
          <a:r>
            <a:rPr lang="en-MY" sz="1600" dirty="0"/>
            <a:t> object is created from the HTML response.</a:t>
          </a:r>
        </a:p>
      </dgm:t>
    </dgm:pt>
    <dgm:pt modelId="{1B1B2810-A335-48FD-931D-41CBB7CF5183}" type="parTrans" cxnId="{D341B2B0-1E72-4D1B-90C9-572F1A4A507E}">
      <dgm:prSet/>
      <dgm:spPr/>
      <dgm:t>
        <a:bodyPr/>
        <a:lstStyle/>
        <a:p>
          <a:endParaRPr lang="en-MY"/>
        </a:p>
      </dgm:t>
    </dgm:pt>
    <dgm:pt modelId="{ED502740-DEA4-4288-9EEB-3461308898D3}" type="sibTrans" cxnId="{D341B2B0-1E72-4D1B-90C9-572F1A4A507E}">
      <dgm:prSet/>
      <dgm:spPr/>
      <dgm:t>
        <a:bodyPr/>
        <a:lstStyle/>
        <a:p>
          <a:endParaRPr lang="en-MY"/>
        </a:p>
      </dgm:t>
    </dgm:pt>
    <dgm:pt modelId="{5D0F2317-269F-40A4-81B4-D6E65124816E}">
      <dgm:prSet phldrT="[Text]" custT="1"/>
      <dgm:spPr/>
      <dgm:t>
        <a:bodyPr/>
        <a:lstStyle/>
        <a:p>
          <a:r>
            <a:rPr lang="en-MY" sz="1400" dirty="0"/>
            <a:t>Parsing of contents</a:t>
          </a:r>
        </a:p>
      </dgm:t>
    </dgm:pt>
    <dgm:pt modelId="{E2DD2D61-AB62-43D5-9855-F5F3B105679C}" type="parTrans" cxnId="{C265EF29-8AEB-492F-8130-103CDF71E51D}">
      <dgm:prSet/>
      <dgm:spPr/>
      <dgm:t>
        <a:bodyPr/>
        <a:lstStyle/>
        <a:p>
          <a:endParaRPr lang="en-MY"/>
        </a:p>
      </dgm:t>
    </dgm:pt>
    <dgm:pt modelId="{056FB53F-10D5-4AEB-90FD-5E8774E9E765}" type="sibTrans" cxnId="{C265EF29-8AEB-492F-8130-103CDF71E51D}">
      <dgm:prSet/>
      <dgm:spPr/>
      <dgm:t>
        <a:bodyPr/>
        <a:lstStyle/>
        <a:p>
          <a:endParaRPr lang="en-MY"/>
        </a:p>
      </dgm:t>
    </dgm:pt>
    <dgm:pt modelId="{FF814B61-BFD2-4467-B7ED-72697ECEBE75}">
      <dgm:prSet phldrT="[Text]" custT="1"/>
      <dgm:spPr/>
      <dgm:t>
        <a:bodyPr/>
        <a:lstStyle/>
        <a:p>
          <a:r>
            <a:rPr lang="en-US" sz="1600" dirty="0"/>
            <a:t>Column names from the HTML table header are extracted.</a:t>
          </a:r>
          <a:endParaRPr lang="en-MY" sz="1600" dirty="0"/>
        </a:p>
      </dgm:t>
    </dgm:pt>
    <dgm:pt modelId="{49622356-8C1E-48CE-984B-98AD8C91BF9E}" type="parTrans" cxnId="{AE1A8D61-12FD-44C4-8C01-842DB2C9943C}">
      <dgm:prSet/>
      <dgm:spPr/>
      <dgm:t>
        <a:bodyPr/>
        <a:lstStyle/>
        <a:p>
          <a:endParaRPr lang="en-MY"/>
        </a:p>
      </dgm:t>
    </dgm:pt>
    <dgm:pt modelId="{B613845E-FC89-40CB-B080-96B031E17CD3}" type="sibTrans" cxnId="{AE1A8D61-12FD-44C4-8C01-842DB2C9943C}">
      <dgm:prSet/>
      <dgm:spPr/>
      <dgm:t>
        <a:bodyPr/>
        <a:lstStyle/>
        <a:p>
          <a:endParaRPr lang="en-MY"/>
        </a:p>
      </dgm:t>
    </dgm:pt>
    <dgm:pt modelId="{45309660-D6C3-4657-A107-C988E41F6AA7}">
      <dgm:prSet phldrT="[Text]" custT="1"/>
      <dgm:spPr/>
      <dgm:t>
        <a:bodyPr/>
        <a:lstStyle/>
        <a:p>
          <a:r>
            <a:rPr lang="en-US" sz="1600" b="0" i="0" dirty="0"/>
            <a:t>An empty dictionary is created with the column names and is filled with relevant entries from the HTML table.</a:t>
          </a:r>
          <a:endParaRPr lang="en-MY" sz="1600" b="0" dirty="0"/>
        </a:p>
      </dgm:t>
    </dgm:pt>
    <dgm:pt modelId="{664C5D5A-38D9-4EB7-B38E-C0953F9DBF74}" type="parTrans" cxnId="{73DE36CF-2DF2-4D41-A383-828E532BC9E8}">
      <dgm:prSet/>
      <dgm:spPr/>
      <dgm:t>
        <a:bodyPr/>
        <a:lstStyle/>
        <a:p>
          <a:endParaRPr lang="en-MY"/>
        </a:p>
      </dgm:t>
    </dgm:pt>
    <dgm:pt modelId="{CC12B0F6-5505-41DD-985D-749F17962E76}" type="sibTrans" cxnId="{73DE36CF-2DF2-4D41-A383-828E532BC9E8}">
      <dgm:prSet/>
      <dgm:spPr/>
      <dgm:t>
        <a:bodyPr/>
        <a:lstStyle/>
        <a:p>
          <a:endParaRPr lang="en-MY"/>
        </a:p>
      </dgm:t>
    </dgm:pt>
    <dgm:pt modelId="{335668F0-734B-47D1-8827-E03CE4D56289}">
      <dgm:prSet phldrT="[Text]" custT="1"/>
      <dgm:spPr/>
      <dgm:t>
        <a:bodyPr/>
        <a:lstStyle/>
        <a:p>
          <a:r>
            <a:rPr lang="en-MY" sz="1400" dirty="0"/>
            <a:t>Conversion into a Pandas </a:t>
          </a:r>
          <a:r>
            <a:rPr lang="en-MY" sz="1400" dirty="0" err="1"/>
            <a:t>dataframe</a:t>
          </a:r>
          <a:endParaRPr lang="en-MY" sz="1400" dirty="0"/>
        </a:p>
      </dgm:t>
    </dgm:pt>
    <dgm:pt modelId="{E6FA67CD-FC4D-4AAE-B319-6E7ABFB92FB1}" type="parTrans" cxnId="{C5F4B6FA-B953-422B-9940-50B025D508F5}">
      <dgm:prSet/>
      <dgm:spPr/>
      <dgm:t>
        <a:bodyPr/>
        <a:lstStyle/>
        <a:p>
          <a:endParaRPr lang="en-MY"/>
        </a:p>
      </dgm:t>
    </dgm:pt>
    <dgm:pt modelId="{E1BB0D68-6486-445A-AF81-936F7AF81946}" type="sibTrans" cxnId="{C5F4B6FA-B953-422B-9940-50B025D508F5}">
      <dgm:prSet/>
      <dgm:spPr/>
      <dgm:t>
        <a:bodyPr/>
        <a:lstStyle/>
        <a:p>
          <a:endParaRPr lang="en-MY"/>
        </a:p>
      </dgm:t>
    </dgm:pt>
    <dgm:pt modelId="{047DAC76-C620-4008-9376-C13F173BB04B}">
      <dgm:prSet phldrT="[Text]" custT="1"/>
      <dgm:spPr/>
      <dgm:t>
        <a:bodyPr/>
        <a:lstStyle/>
        <a:p>
          <a:r>
            <a:rPr lang="en-MY" sz="1600" dirty="0"/>
            <a:t>The filled dictionary is converted into a Pandas </a:t>
          </a:r>
          <a:r>
            <a:rPr lang="en-MY" sz="1600" dirty="0" err="1"/>
            <a:t>dataframe</a:t>
          </a:r>
          <a:r>
            <a:rPr lang="en-MY" sz="1600" dirty="0"/>
            <a:t> with the </a:t>
          </a:r>
          <a:r>
            <a:rPr lang="en-MY" sz="1600" dirty="0" err="1"/>
            <a:t>pd.DataFrame</a:t>
          </a:r>
          <a:r>
            <a:rPr lang="en-MY" sz="1600" dirty="0"/>
            <a:t>() method.</a:t>
          </a:r>
        </a:p>
      </dgm:t>
    </dgm:pt>
    <dgm:pt modelId="{213BC5CF-55EC-46CE-B20B-A3AB6920FA31}" type="parTrans" cxnId="{2B2AA502-9299-4EDE-B376-FFC55C0989A4}">
      <dgm:prSet/>
      <dgm:spPr/>
      <dgm:t>
        <a:bodyPr/>
        <a:lstStyle/>
        <a:p>
          <a:endParaRPr lang="en-MY"/>
        </a:p>
      </dgm:t>
    </dgm:pt>
    <dgm:pt modelId="{F2EA1484-E5F4-4099-B17D-0E230C7FC21E}" type="sibTrans" cxnId="{2B2AA502-9299-4EDE-B376-FFC55C0989A4}">
      <dgm:prSet/>
      <dgm:spPr/>
      <dgm:t>
        <a:bodyPr/>
        <a:lstStyle/>
        <a:p>
          <a:endParaRPr lang="en-MY"/>
        </a:p>
      </dgm:t>
    </dgm:pt>
    <dgm:pt modelId="{80589BCB-E0E5-43E1-BE58-97F2CFBD0098}" type="pres">
      <dgm:prSet presAssocID="{362052D4-3325-456F-B295-FB1E8AD8E0D9}" presName="linearFlow" presStyleCnt="0">
        <dgm:presLayoutVars>
          <dgm:dir/>
          <dgm:animLvl val="lvl"/>
          <dgm:resizeHandles val="exact"/>
        </dgm:presLayoutVars>
      </dgm:prSet>
      <dgm:spPr/>
    </dgm:pt>
    <dgm:pt modelId="{B483B0CD-A490-47D6-A02D-A0C0FEA049BD}" type="pres">
      <dgm:prSet presAssocID="{359A143E-350D-4FD6-B416-9AC890C38061}" presName="composite" presStyleCnt="0"/>
      <dgm:spPr/>
    </dgm:pt>
    <dgm:pt modelId="{9948474C-4289-4C8C-9886-5BC8ED9B39B9}" type="pres">
      <dgm:prSet presAssocID="{359A143E-350D-4FD6-B416-9AC890C38061}" presName="parentText" presStyleLbl="alignNode1" presStyleIdx="0" presStyleCnt="3">
        <dgm:presLayoutVars>
          <dgm:chMax val="1"/>
          <dgm:bulletEnabled val="1"/>
        </dgm:presLayoutVars>
      </dgm:prSet>
      <dgm:spPr/>
    </dgm:pt>
    <dgm:pt modelId="{8D18F63D-3E7F-4735-8652-C2351F5E3FCA}" type="pres">
      <dgm:prSet presAssocID="{359A143E-350D-4FD6-B416-9AC890C38061}" presName="descendantText" presStyleLbl="alignAcc1" presStyleIdx="0" presStyleCnt="3" custLinFactNeighborX="33224" custLinFactNeighborY="-246">
        <dgm:presLayoutVars>
          <dgm:bulletEnabled val="1"/>
        </dgm:presLayoutVars>
      </dgm:prSet>
      <dgm:spPr/>
    </dgm:pt>
    <dgm:pt modelId="{A1689966-F1A0-462F-9391-9535EA00100D}" type="pres">
      <dgm:prSet presAssocID="{0484B45A-23C2-4739-B224-2D0091E37302}" presName="sp" presStyleCnt="0"/>
      <dgm:spPr/>
    </dgm:pt>
    <dgm:pt modelId="{1465B014-75B1-46E4-A868-EEE73FE787B4}" type="pres">
      <dgm:prSet presAssocID="{5D0F2317-269F-40A4-81B4-D6E65124816E}" presName="composite" presStyleCnt="0"/>
      <dgm:spPr/>
    </dgm:pt>
    <dgm:pt modelId="{534419D4-55E2-4E94-B77D-CF4DE000A370}" type="pres">
      <dgm:prSet presAssocID="{5D0F2317-269F-40A4-81B4-D6E65124816E}" presName="parentText" presStyleLbl="alignNode1" presStyleIdx="1" presStyleCnt="3">
        <dgm:presLayoutVars>
          <dgm:chMax val="1"/>
          <dgm:bulletEnabled val="1"/>
        </dgm:presLayoutVars>
      </dgm:prSet>
      <dgm:spPr/>
    </dgm:pt>
    <dgm:pt modelId="{D9CE89D9-8F75-472F-9330-F8D5C0AA89CE}" type="pres">
      <dgm:prSet presAssocID="{5D0F2317-269F-40A4-81B4-D6E65124816E}" presName="descendantText" presStyleLbl="alignAcc1" presStyleIdx="1" presStyleCnt="3">
        <dgm:presLayoutVars>
          <dgm:bulletEnabled val="1"/>
        </dgm:presLayoutVars>
      </dgm:prSet>
      <dgm:spPr/>
    </dgm:pt>
    <dgm:pt modelId="{852DE711-5A06-4C65-BDEA-B59A52F61B93}" type="pres">
      <dgm:prSet presAssocID="{056FB53F-10D5-4AEB-90FD-5E8774E9E765}" presName="sp" presStyleCnt="0"/>
      <dgm:spPr/>
    </dgm:pt>
    <dgm:pt modelId="{022194C4-C434-482B-9FA4-A61E5000F506}" type="pres">
      <dgm:prSet presAssocID="{335668F0-734B-47D1-8827-E03CE4D56289}" presName="composite" presStyleCnt="0"/>
      <dgm:spPr/>
    </dgm:pt>
    <dgm:pt modelId="{99129ED2-EE48-4BE2-B2FB-B4B8EE9F6384}" type="pres">
      <dgm:prSet presAssocID="{335668F0-734B-47D1-8827-E03CE4D56289}" presName="parentText" presStyleLbl="alignNode1" presStyleIdx="2" presStyleCnt="3">
        <dgm:presLayoutVars>
          <dgm:chMax val="1"/>
          <dgm:bulletEnabled val="1"/>
        </dgm:presLayoutVars>
      </dgm:prSet>
      <dgm:spPr/>
    </dgm:pt>
    <dgm:pt modelId="{73B09BA6-7427-407A-A4FC-BC256CD039EB}" type="pres">
      <dgm:prSet presAssocID="{335668F0-734B-47D1-8827-E03CE4D56289}" presName="descendantText" presStyleLbl="alignAcc1" presStyleIdx="2" presStyleCnt="3">
        <dgm:presLayoutVars>
          <dgm:bulletEnabled val="1"/>
        </dgm:presLayoutVars>
      </dgm:prSet>
      <dgm:spPr/>
    </dgm:pt>
  </dgm:ptLst>
  <dgm:cxnLst>
    <dgm:cxn modelId="{69390D00-F190-4951-A9B6-9E6F2AB013EA}" type="presOf" srcId="{047DAC76-C620-4008-9376-C13F173BB04B}" destId="{73B09BA6-7427-407A-A4FC-BC256CD039EB}" srcOrd="0" destOrd="0" presId="urn:microsoft.com/office/officeart/2005/8/layout/chevron2"/>
    <dgm:cxn modelId="{2B2AA502-9299-4EDE-B376-FFC55C0989A4}" srcId="{335668F0-734B-47D1-8827-E03CE4D56289}" destId="{047DAC76-C620-4008-9376-C13F173BB04B}" srcOrd="0" destOrd="0" parTransId="{213BC5CF-55EC-46CE-B20B-A3AB6920FA31}" sibTransId="{F2EA1484-E5F4-4099-B17D-0E230C7FC21E}"/>
    <dgm:cxn modelId="{711BFA05-39E5-49E7-B814-0769C312CC53}" type="presOf" srcId="{A2DAD10C-61D9-4783-AE54-17130AF8523D}" destId="{8D18F63D-3E7F-4735-8652-C2351F5E3FCA}" srcOrd="0" destOrd="0" presId="urn:microsoft.com/office/officeart/2005/8/layout/chevron2"/>
    <dgm:cxn modelId="{B9030424-797A-4F65-9660-583A765C738A}" type="presOf" srcId="{359A143E-350D-4FD6-B416-9AC890C38061}" destId="{9948474C-4289-4C8C-9886-5BC8ED9B39B9}" srcOrd="0" destOrd="0" presId="urn:microsoft.com/office/officeart/2005/8/layout/chevron2"/>
    <dgm:cxn modelId="{C265EF29-8AEB-492F-8130-103CDF71E51D}" srcId="{362052D4-3325-456F-B295-FB1E8AD8E0D9}" destId="{5D0F2317-269F-40A4-81B4-D6E65124816E}" srcOrd="1" destOrd="0" parTransId="{E2DD2D61-AB62-43D5-9855-F5F3B105679C}" sibTransId="{056FB53F-10D5-4AEB-90FD-5E8774E9E765}"/>
    <dgm:cxn modelId="{8B39915F-8B39-41B4-A11D-0AFDAC082464}" srcId="{359A143E-350D-4FD6-B416-9AC890C38061}" destId="{A2DAD10C-61D9-4783-AE54-17130AF8523D}" srcOrd="0" destOrd="0" parTransId="{11897318-BC61-4B90-A04C-89D5ADF37B2C}" sibTransId="{7E19B558-3F37-449C-BDF2-112353AFE9AC}"/>
    <dgm:cxn modelId="{AE1A8D61-12FD-44C4-8C01-842DB2C9943C}" srcId="{5D0F2317-269F-40A4-81B4-D6E65124816E}" destId="{FF814B61-BFD2-4467-B7ED-72697ECEBE75}" srcOrd="0" destOrd="0" parTransId="{49622356-8C1E-48CE-984B-98AD8C91BF9E}" sibTransId="{B613845E-FC89-40CB-B080-96B031E17CD3}"/>
    <dgm:cxn modelId="{8B7AFE4B-7398-4B1D-AE5E-6E45C4F11980}" srcId="{362052D4-3325-456F-B295-FB1E8AD8E0D9}" destId="{359A143E-350D-4FD6-B416-9AC890C38061}" srcOrd="0" destOrd="0" parTransId="{13D8C8FE-0ABD-4BB3-99F7-3865424250BD}" sibTransId="{0484B45A-23C2-4739-B224-2D0091E37302}"/>
    <dgm:cxn modelId="{4FB9A259-B15B-417A-BC82-E7ED8FCDEA2B}" type="presOf" srcId="{FF814B61-BFD2-4467-B7ED-72697ECEBE75}" destId="{D9CE89D9-8F75-472F-9330-F8D5C0AA89CE}" srcOrd="0" destOrd="0" presId="urn:microsoft.com/office/officeart/2005/8/layout/chevron2"/>
    <dgm:cxn modelId="{1E306580-CC65-45C9-949B-A4FAF1886357}" type="presOf" srcId="{45309660-D6C3-4657-A107-C988E41F6AA7}" destId="{D9CE89D9-8F75-472F-9330-F8D5C0AA89CE}" srcOrd="0" destOrd="1" presId="urn:microsoft.com/office/officeart/2005/8/layout/chevron2"/>
    <dgm:cxn modelId="{0E73F885-BCC0-43C5-9367-E19F2C36A094}" type="presOf" srcId="{5D0F2317-269F-40A4-81B4-D6E65124816E}" destId="{534419D4-55E2-4E94-B77D-CF4DE000A370}" srcOrd="0" destOrd="0" presId="urn:microsoft.com/office/officeart/2005/8/layout/chevron2"/>
    <dgm:cxn modelId="{D341B2B0-1E72-4D1B-90C9-572F1A4A507E}" srcId="{359A143E-350D-4FD6-B416-9AC890C38061}" destId="{48225840-A509-4483-8DB0-E11A55B008FC}" srcOrd="1" destOrd="0" parTransId="{1B1B2810-A335-48FD-931D-41CBB7CF5183}" sibTransId="{ED502740-DEA4-4288-9EEB-3461308898D3}"/>
    <dgm:cxn modelId="{73DE36CF-2DF2-4D41-A383-828E532BC9E8}" srcId="{5D0F2317-269F-40A4-81B4-D6E65124816E}" destId="{45309660-D6C3-4657-A107-C988E41F6AA7}" srcOrd="1" destOrd="0" parTransId="{664C5D5A-38D9-4EB7-B38E-C0953F9DBF74}" sibTransId="{CC12B0F6-5505-41DD-985D-749F17962E76}"/>
    <dgm:cxn modelId="{ACA94AD2-D970-458C-B707-A9E50C60E7D3}" type="presOf" srcId="{362052D4-3325-456F-B295-FB1E8AD8E0D9}" destId="{80589BCB-E0E5-43E1-BE58-97F2CFBD0098}" srcOrd="0" destOrd="0" presId="urn:microsoft.com/office/officeart/2005/8/layout/chevron2"/>
    <dgm:cxn modelId="{BF6771DA-7B12-4E32-B5FE-D8F78BFDE1FC}" type="presOf" srcId="{335668F0-734B-47D1-8827-E03CE4D56289}" destId="{99129ED2-EE48-4BE2-B2FB-B4B8EE9F6384}" srcOrd="0" destOrd="0" presId="urn:microsoft.com/office/officeart/2005/8/layout/chevron2"/>
    <dgm:cxn modelId="{E5F77AF0-7469-43C2-87F7-60A56422167D}" type="presOf" srcId="{48225840-A509-4483-8DB0-E11A55B008FC}" destId="{8D18F63D-3E7F-4735-8652-C2351F5E3FCA}" srcOrd="0" destOrd="1" presId="urn:microsoft.com/office/officeart/2005/8/layout/chevron2"/>
    <dgm:cxn modelId="{C5F4B6FA-B953-422B-9940-50B025D508F5}" srcId="{362052D4-3325-456F-B295-FB1E8AD8E0D9}" destId="{335668F0-734B-47D1-8827-E03CE4D56289}" srcOrd="2" destOrd="0" parTransId="{E6FA67CD-FC4D-4AAE-B319-6E7ABFB92FB1}" sibTransId="{E1BB0D68-6486-445A-AF81-936F7AF81946}"/>
    <dgm:cxn modelId="{96A6A411-D241-4091-B048-8A6C1D5BBB81}" type="presParOf" srcId="{80589BCB-E0E5-43E1-BE58-97F2CFBD0098}" destId="{B483B0CD-A490-47D6-A02D-A0C0FEA049BD}" srcOrd="0" destOrd="0" presId="urn:microsoft.com/office/officeart/2005/8/layout/chevron2"/>
    <dgm:cxn modelId="{79EDAB1F-3875-4368-B251-4FBC5B287AF2}" type="presParOf" srcId="{B483B0CD-A490-47D6-A02D-A0C0FEA049BD}" destId="{9948474C-4289-4C8C-9886-5BC8ED9B39B9}" srcOrd="0" destOrd="0" presId="urn:microsoft.com/office/officeart/2005/8/layout/chevron2"/>
    <dgm:cxn modelId="{CDEE2ABF-0765-4801-A027-67042D92E494}" type="presParOf" srcId="{B483B0CD-A490-47D6-A02D-A0C0FEA049BD}" destId="{8D18F63D-3E7F-4735-8652-C2351F5E3FCA}" srcOrd="1" destOrd="0" presId="urn:microsoft.com/office/officeart/2005/8/layout/chevron2"/>
    <dgm:cxn modelId="{20FC5683-91B1-42C0-A226-A2EC39939EF7}" type="presParOf" srcId="{80589BCB-E0E5-43E1-BE58-97F2CFBD0098}" destId="{A1689966-F1A0-462F-9391-9535EA00100D}" srcOrd="1" destOrd="0" presId="urn:microsoft.com/office/officeart/2005/8/layout/chevron2"/>
    <dgm:cxn modelId="{420D6A88-BD92-4E42-BF4F-712075917595}" type="presParOf" srcId="{80589BCB-E0E5-43E1-BE58-97F2CFBD0098}" destId="{1465B014-75B1-46E4-A868-EEE73FE787B4}" srcOrd="2" destOrd="0" presId="urn:microsoft.com/office/officeart/2005/8/layout/chevron2"/>
    <dgm:cxn modelId="{EB24C208-6288-4A73-991D-6FE3BD373B6E}" type="presParOf" srcId="{1465B014-75B1-46E4-A868-EEE73FE787B4}" destId="{534419D4-55E2-4E94-B77D-CF4DE000A370}" srcOrd="0" destOrd="0" presId="urn:microsoft.com/office/officeart/2005/8/layout/chevron2"/>
    <dgm:cxn modelId="{215697C4-7A16-4BBA-B003-D6671EF91A1E}" type="presParOf" srcId="{1465B014-75B1-46E4-A868-EEE73FE787B4}" destId="{D9CE89D9-8F75-472F-9330-F8D5C0AA89CE}" srcOrd="1" destOrd="0" presId="urn:microsoft.com/office/officeart/2005/8/layout/chevron2"/>
    <dgm:cxn modelId="{6A002CCD-0AAD-48A7-8ACF-B41D938842A1}" type="presParOf" srcId="{80589BCB-E0E5-43E1-BE58-97F2CFBD0098}" destId="{852DE711-5A06-4C65-BDEA-B59A52F61B93}" srcOrd="3" destOrd="0" presId="urn:microsoft.com/office/officeart/2005/8/layout/chevron2"/>
    <dgm:cxn modelId="{7CD3351F-6705-4C43-A3B7-92E6A0DC51C3}" type="presParOf" srcId="{80589BCB-E0E5-43E1-BE58-97F2CFBD0098}" destId="{022194C4-C434-482B-9FA4-A61E5000F506}" srcOrd="4" destOrd="0" presId="urn:microsoft.com/office/officeart/2005/8/layout/chevron2"/>
    <dgm:cxn modelId="{69E1B7AD-2681-4EDD-B0AF-865E2D8BC75E}" type="presParOf" srcId="{022194C4-C434-482B-9FA4-A61E5000F506}" destId="{99129ED2-EE48-4BE2-B2FB-B4B8EE9F6384}" srcOrd="0" destOrd="0" presId="urn:microsoft.com/office/officeart/2005/8/layout/chevron2"/>
    <dgm:cxn modelId="{B9872612-8C76-4F69-A50B-45510B8DCB23}" type="presParOf" srcId="{022194C4-C434-482B-9FA4-A61E5000F506}" destId="{73B09BA6-7427-407A-A4FC-BC256CD039EB}"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EB7733-700D-4CF1-85DD-42D54AB462A9}">
      <dsp:nvSpPr>
        <dsp:cNvPr id="0" name=""/>
        <dsp:cNvSpPr/>
      </dsp:nvSpPr>
      <dsp:spPr>
        <a:xfrm rot="5400000">
          <a:off x="-265453" y="270916"/>
          <a:ext cx="1769687" cy="1238781"/>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MY" sz="1400" kern="1200" dirty="0"/>
            <a:t>Making a                  GET Request</a:t>
          </a:r>
        </a:p>
      </dsp:txBody>
      <dsp:txXfrm rot="-5400000">
        <a:off x="1" y="624854"/>
        <a:ext cx="1238781" cy="530906"/>
      </dsp:txXfrm>
    </dsp:sp>
    <dsp:sp modelId="{B4C1C625-7089-4AE8-A5BE-43E0416E081C}">
      <dsp:nvSpPr>
        <dsp:cNvPr id="0" name=""/>
        <dsp:cNvSpPr/>
      </dsp:nvSpPr>
      <dsp:spPr>
        <a:xfrm rot="5400000">
          <a:off x="2725228" y="-1480983"/>
          <a:ext cx="1150296" cy="4123190"/>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3792" tIns="10160" rIns="10160" bIns="10160" numCol="1" spcCol="1270" anchor="ctr" anchorCtr="0">
          <a:noAutofit/>
        </a:bodyPr>
        <a:lstStyle/>
        <a:p>
          <a:pPr marL="171450" lvl="1" indent="-171450" algn="l" defTabSz="711200">
            <a:lnSpc>
              <a:spcPct val="90000"/>
            </a:lnSpc>
            <a:spcBef>
              <a:spcPct val="0"/>
            </a:spcBef>
            <a:spcAft>
              <a:spcPct val="15000"/>
            </a:spcAft>
            <a:buChar char="•"/>
          </a:pPr>
          <a:r>
            <a:rPr lang="en-MY" sz="1600" kern="1200" dirty="0"/>
            <a:t>The URL of the SpaceX is determined.</a:t>
          </a:r>
        </a:p>
        <a:p>
          <a:pPr marL="171450" lvl="1" indent="-171450" algn="l" defTabSz="711200">
            <a:lnSpc>
              <a:spcPct val="90000"/>
            </a:lnSpc>
            <a:spcBef>
              <a:spcPct val="0"/>
            </a:spcBef>
            <a:spcAft>
              <a:spcPct val="15000"/>
            </a:spcAft>
            <a:buChar char="•"/>
          </a:pPr>
          <a:r>
            <a:rPr lang="en-MY" sz="1600" kern="1200" dirty="0"/>
            <a:t>The </a:t>
          </a:r>
          <a:r>
            <a:rPr lang="en-MY" sz="1600" kern="1200" dirty="0" err="1"/>
            <a:t>requests.get</a:t>
          </a:r>
          <a:r>
            <a:rPr lang="en-MY" sz="1600" kern="1200" dirty="0"/>
            <a:t>() method is applied on the URL to get a response.</a:t>
          </a:r>
        </a:p>
      </dsp:txBody>
      <dsp:txXfrm rot="-5400000">
        <a:off x="1238782" y="61616"/>
        <a:ext cx="4067037" cy="1037990"/>
      </dsp:txXfrm>
    </dsp:sp>
    <dsp:sp modelId="{2E9CD738-A8EF-4C52-A7B5-6FD77D4DA7D5}">
      <dsp:nvSpPr>
        <dsp:cNvPr id="0" name=""/>
        <dsp:cNvSpPr/>
      </dsp:nvSpPr>
      <dsp:spPr>
        <a:xfrm rot="5400000">
          <a:off x="-265453" y="1848543"/>
          <a:ext cx="1769687" cy="1238781"/>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MY" sz="1400" kern="1200" dirty="0"/>
            <a:t>Decoding and conversion</a:t>
          </a:r>
        </a:p>
      </dsp:txBody>
      <dsp:txXfrm rot="-5400000">
        <a:off x="1" y="2202481"/>
        <a:ext cx="1238781" cy="530906"/>
      </dsp:txXfrm>
    </dsp:sp>
    <dsp:sp modelId="{E2D05505-ECF2-4738-84CD-636A58CD72A5}">
      <dsp:nvSpPr>
        <dsp:cNvPr id="0" name=""/>
        <dsp:cNvSpPr/>
      </dsp:nvSpPr>
      <dsp:spPr>
        <a:xfrm rot="5400000">
          <a:off x="2725228" y="96643"/>
          <a:ext cx="1150296" cy="4123190"/>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3792" tIns="10160" rIns="10160" bIns="10160" numCol="1" spcCol="1270" anchor="ctr" anchorCtr="0">
          <a:noAutofit/>
        </a:bodyPr>
        <a:lstStyle/>
        <a:p>
          <a:pPr marL="171450" lvl="1" indent="-171450" algn="l" defTabSz="711200">
            <a:lnSpc>
              <a:spcPct val="90000"/>
            </a:lnSpc>
            <a:spcBef>
              <a:spcPct val="0"/>
            </a:spcBef>
            <a:spcAft>
              <a:spcPct val="15000"/>
            </a:spcAft>
            <a:buChar char="•"/>
          </a:pPr>
          <a:r>
            <a:rPr lang="en-MY" sz="1600" kern="1200" dirty="0"/>
            <a:t>The response was checked for success and decoded into a Json object with the .</a:t>
          </a:r>
          <a:r>
            <a:rPr lang="en-MY" sz="1600" kern="1200" dirty="0" err="1"/>
            <a:t>json</a:t>
          </a:r>
          <a:r>
            <a:rPr lang="en-MY" sz="1600" kern="1200" dirty="0"/>
            <a:t>() method.  </a:t>
          </a:r>
        </a:p>
        <a:p>
          <a:pPr marL="171450" lvl="1" indent="-171450" algn="l" defTabSz="711200">
            <a:lnSpc>
              <a:spcPct val="90000"/>
            </a:lnSpc>
            <a:spcBef>
              <a:spcPct val="0"/>
            </a:spcBef>
            <a:spcAft>
              <a:spcPct val="15000"/>
            </a:spcAft>
            <a:buChar char="•"/>
          </a:pPr>
          <a:r>
            <a:rPr lang="en-MY" sz="1600" kern="1200" dirty="0"/>
            <a:t>It is then converted into a Pandas data frame with the .</a:t>
          </a:r>
          <a:r>
            <a:rPr lang="en-MY" sz="1600" kern="1200" dirty="0" err="1"/>
            <a:t>json_normalize</a:t>
          </a:r>
          <a:r>
            <a:rPr lang="en-MY" sz="1600" kern="1200" dirty="0"/>
            <a:t>() method.</a:t>
          </a:r>
        </a:p>
      </dsp:txBody>
      <dsp:txXfrm rot="-5400000">
        <a:off x="1238782" y="1639243"/>
        <a:ext cx="4067037" cy="1037990"/>
      </dsp:txXfrm>
    </dsp:sp>
    <dsp:sp modelId="{B7D80A68-DBE9-4377-84E3-E67D545C6BB2}">
      <dsp:nvSpPr>
        <dsp:cNvPr id="0" name=""/>
        <dsp:cNvSpPr/>
      </dsp:nvSpPr>
      <dsp:spPr>
        <a:xfrm rot="5400000">
          <a:off x="-265453" y="3426170"/>
          <a:ext cx="1769687" cy="1238781"/>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MY" sz="1400" kern="1200" dirty="0"/>
            <a:t>Data Manipulation</a:t>
          </a:r>
        </a:p>
      </dsp:txBody>
      <dsp:txXfrm rot="-5400000">
        <a:off x="1" y="3780108"/>
        <a:ext cx="1238781" cy="530906"/>
      </dsp:txXfrm>
    </dsp:sp>
    <dsp:sp modelId="{B1C84249-10F6-400E-BD05-0B46CC50EA35}">
      <dsp:nvSpPr>
        <dsp:cNvPr id="0" name=""/>
        <dsp:cNvSpPr/>
      </dsp:nvSpPr>
      <dsp:spPr>
        <a:xfrm rot="5400000">
          <a:off x="2725228" y="1674270"/>
          <a:ext cx="1150296" cy="4123190"/>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7620" rIns="7620" bIns="7620" numCol="1" spcCol="1270" anchor="ctr" anchorCtr="0">
          <a:noAutofit/>
        </a:bodyPr>
        <a:lstStyle/>
        <a:p>
          <a:pPr marL="114300" lvl="1" indent="-114300" algn="l" defTabSz="533400">
            <a:lnSpc>
              <a:spcPct val="90000"/>
            </a:lnSpc>
            <a:spcBef>
              <a:spcPct val="0"/>
            </a:spcBef>
            <a:spcAft>
              <a:spcPct val="15000"/>
            </a:spcAft>
            <a:buChar char="•"/>
          </a:pPr>
          <a:r>
            <a:rPr lang="en-MY" sz="1200" kern="1200" dirty="0"/>
            <a:t>The data frame is pre-processed for keeping only features that are relevant.</a:t>
          </a:r>
        </a:p>
        <a:p>
          <a:pPr marL="114300" lvl="1" indent="-114300" algn="l" defTabSz="533400">
            <a:lnSpc>
              <a:spcPct val="90000"/>
            </a:lnSpc>
            <a:spcBef>
              <a:spcPct val="0"/>
            </a:spcBef>
            <a:spcAft>
              <a:spcPct val="15000"/>
            </a:spcAft>
            <a:buChar char="•"/>
          </a:pPr>
          <a:r>
            <a:rPr lang="en-MY" sz="1200" kern="1200" dirty="0"/>
            <a:t>A new data frame with global variables is created to store the relevant features.</a:t>
          </a:r>
        </a:p>
        <a:p>
          <a:pPr marL="114300" lvl="1" indent="-114300" algn="l" defTabSz="533400">
            <a:lnSpc>
              <a:spcPct val="90000"/>
            </a:lnSpc>
            <a:spcBef>
              <a:spcPct val="0"/>
            </a:spcBef>
            <a:spcAft>
              <a:spcPct val="15000"/>
            </a:spcAft>
            <a:buChar char="•"/>
          </a:pPr>
          <a:r>
            <a:rPr lang="en-MY" sz="1200" kern="1200" dirty="0"/>
            <a:t>The dataset is then further filtered, checked and filled for missing values for further action.</a:t>
          </a:r>
        </a:p>
      </dsp:txBody>
      <dsp:txXfrm rot="-5400000">
        <a:off x="1238782" y="3216870"/>
        <a:ext cx="4067037" cy="103799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48474C-4289-4C8C-9886-5BC8ED9B39B9}">
      <dsp:nvSpPr>
        <dsp:cNvPr id="0" name=""/>
        <dsp:cNvSpPr/>
      </dsp:nvSpPr>
      <dsp:spPr>
        <a:xfrm rot="5400000">
          <a:off x="-289435" y="295165"/>
          <a:ext cx="1929572" cy="1350700"/>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MY" sz="1400" kern="1200" dirty="0"/>
            <a:t>Creating a </a:t>
          </a:r>
          <a:r>
            <a:rPr lang="en-MY" sz="1400" kern="1200" dirty="0" err="1"/>
            <a:t>BeautifulSoup</a:t>
          </a:r>
          <a:r>
            <a:rPr lang="en-MY" sz="1400" kern="1200" dirty="0"/>
            <a:t> object</a:t>
          </a:r>
        </a:p>
      </dsp:txBody>
      <dsp:txXfrm rot="-5400000">
        <a:off x="1" y="681079"/>
        <a:ext cx="1350700" cy="578872"/>
      </dsp:txXfrm>
    </dsp:sp>
    <dsp:sp modelId="{8D18F63D-3E7F-4735-8652-C2351F5E3FCA}">
      <dsp:nvSpPr>
        <dsp:cNvPr id="0" name=""/>
        <dsp:cNvSpPr/>
      </dsp:nvSpPr>
      <dsp:spPr>
        <a:xfrm rot="5400000">
          <a:off x="2607866" y="-1254523"/>
          <a:ext cx="1254881" cy="3769213"/>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3792" tIns="10160" rIns="10160" bIns="10160" numCol="1" spcCol="1270" anchor="ctr" anchorCtr="0">
          <a:noAutofit/>
        </a:bodyPr>
        <a:lstStyle/>
        <a:p>
          <a:pPr marL="171450" lvl="1" indent="-171450" algn="l" defTabSz="711200">
            <a:lnSpc>
              <a:spcPct val="90000"/>
            </a:lnSpc>
            <a:spcBef>
              <a:spcPct val="0"/>
            </a:spcBef>
            <a:spcAft>
              <a:spcPct val="15000"/>
            </a:spcAft>
            <a:buChar char="•"/>
          </a:pPr>
          <a:r>
            <a:rPr lang="en-MY" sz="1600" kern="1200" dirty="0"/>
            <a:t>The </a:t>
          </a:r>
          <a:r>
            <a:rPr lang="en-MY" sz="1600" kern="1200" dirty="0" err="1"/>
            <a:t>requests.get</a:t>
          </a:r>
          <a:r>
            <a:rPr lang="en-MY" sz="1600" kern="1200" dirty="0"/>
            <a:t>() method is applied on the Wikipedia page URL for a response.</a:t>
          </a:r>
        </a:p>
        <a:p>
          <a:pPr marL="171450" lvl="1" indent="-171450" algn="l" defTabSz="711200">
            <a:lnSpc>
              <a:spcPct val="90000"/>
            </a:lnSpc>
            <a:spcBef>
              <a:spcPct val="0"/>
            </a:spcBef>
            <a:spcAft>
              <a:spcPct val="15000"/>
            </a:spcAft>
            <a:buChar char="•"/>
          </a:pPr>
          <a:r>
            <a:rPr lang="en-MY" sz="1600" kern="1200" dirty="0"/>
            <a:t>A </a:t>
          </a:r>
          <a:r>
            <a:rPr lang="en-MY" sz="1600" kern="1200" dirty="0" err="1"/>
            <a:t>BeautifulSoup</a:t>
          </a:r>
          <a:r>
            <a:rPr lang="en-MY" sz="1600" kern="1200" dirty="0"/>
            <a:t> object is created from the HTML response.</a:t>
          </a:r>
        </a:p>
      </dsp:txBody>
      <dsp:txXfrm rot="-5400000">
        <a:off x="1350700" y="63901"/>
        <a:ext cx="3707955" cy="1132365"/>
      </dsp:txXfrm>
    </dsp:sp>
    <dsp:sp modelId="{534419D4-55E2-4E94-B77D-CF4DE000A370}">
      <dsp:nvSpPr>
        <dsp:cNvPr id="0" name=""/>
        <dsp:cNvSpPr/>
      </dsp:nvSpPr>
      <dsp:spPr>
        <a:xfrm rot="5400000">
          <a:off x="-289435" y="2033983"/>
          <a:ext cx="1929572" cy="1350700"/>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MY" sz="1400" kern="1200" dirty="0"/>
            <a:t>Parsing of contents</a:t>
          </a:r>
        </a:p>
      </dsp:txBody>
      <dsp:txXfrm rot="-5400000">
        <a:off x="1" y="2419897"/>
        <a:ext cx="1350700" cy="578872"/>
      </dsp:txXfrm>
    </dsp:sp>
    <dsp:sp modelId="{D9CE89D9-8F75-472F-9330-F8D5C0AA89CE}">
      <dsp:nvSpPr>
        <dsp:cNvPr id="0" name=""/>
        <dsp:cNvSpPr/>
      </dsp:nvSpPr>
      <dsp:spPr>
        <a:xfrm rot="5400000">
          <a:off x="2608196" y="487051"/>
          <a:ext cx="1254221" cy="3769213"/>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3792" tIns="10160" rIns="10160" bIns="10160"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t>Column names from the HTML table header are extracted.</a:t>
          </a:r>
          <a:endParaRPr lang="en-MY" sz="1600" kern="1200" dirty="0"/>
        </a:p>
        <a:p>
          <a:pPr marL="171450" lvl="1" indent="-171450" algn="l" defTabSz="711200">
            <a:lnSpc>
              <a:spcPct val="90000"/>
            </a:lnSpc>
            <a:spcBef>
              <a:spcPct val="0"/>
            </a:spcBef>
            <a:spcAft>
              <a:spcPct val="15000"/>
            </a:spcAft>
            <a:buChar char="•"/>
          </a:pPr>
          <a:r>
            <a:rPr lang="en-US" sz="1600" b="0" i="0" kern="1200" dirty="0"/>
            <a:t>An empty dictionary is created with the column names and is filled with relevant entries from the HTML table.</a:t>
          </a:r>
          <a:endParaRPr lang="en-MY" sz="1600" b="0" kern="1200" dirty="0"/>
        </a:p>
      </dsp:txBody>
      <dsp:txXfrm rot="-5400000">
        <a:off x="1350700" y="1805773"/>
        <a:ext cx="3707987" cy="1131769"/>
      </dsp:txXfrm>
    </dsp:sp>
    <dsp:sp modelId="{99129ED2-EE48-4BE2-B2FB-B4B8EE9F6384}">
      <dsp:nvSpPr>
        <dsp:cNvPr id="0" name=""/>
        <dsp:cNvSpPr/>
      </dsp:nvSpPr>
      <dsp:spPr>
        <a:xfrm rot="5400000">
          <a:off x="-289435" y="3772801"/>
          <a:ext cx="1929572" cy="1350700"/>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MY" sz="1400" kern="1200" dirty="0"/>
            <a:t>Conversion into a Pandas </a:t>
          </a:r>
          <a:r>
            <a:rPr lang="en-MY" sz="1400" kern="1200" dirty="0" err="1"/>
            <a:t>dataframe</a:t>
          </a:r>
          <a:endParaRPr lang="en-MY" sz="1400" kern="1200" dirty="0"/>
        </a:p>
      </dsp:txBody>
      <dsp:txXfrm rot="-5400000">
        <a:off x="1" y="4158715"/>
        <a:ext cx="1350700" cy="578872"/>
      </dsp:txXfrm>
    </dsp:sp>
    <dsp:sp modelId="{73B09BA6-7427-407A-A4FC-BC256CD039EB}">
      <dsp:nvSpPr>
        <dsp:cNvPr id="0" name=""/>
        <dsp:cNvSpPr/>
      </dsp:nvSpPr>
      <dsp:spPr>
        <a:xfrm rot="5400000">
          <a:off x="2608196" y="2225869"/>
          <a:ext cx="1254221" cy="3769213"/>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3792" tIns="10160" rIns="10160" bIns="10160" numCol="1" spcCol="1270" anchor="ctr" anchorCtr="0">
          <a:noAutofit/>
        </a:bodyPr>
        <a:lstStyle/>
        <a:p>
          <a:pPr marL="171450" lvl="1" indent="-171450" algn="l" defTabSz="711200">
            <a:lnSpc>
              <a:spcPct val="90000"/>
            </a:lnSpc>
            <a:spcBef>
              <a:spcPct val="0"/>
            </a:spcBef>
            <a:spcAft>
              <a:spcPct val="15000"/>
            </a:spcAft>
            <a:buChar char="•"/>
          </a:pPr>
          <a:r>
            <a:rPr lang="en-MY" sz="1600" kern="1200" dirty="0"/>
            <a:t>The filled dictionary is converted into a Pandas </a:t>
          </a:r>
          <a:r>
            <a:rPr lang="en-MY" sz="1600" kern="1200" dirty="0" err="1"/>
            <a:t>dataframe</a:t>
          </a:r>
          <a:r>
            <a:rPr lang="en-MY" sz="1600" kern="1200" dirty="0"/>
            <a:t> with the </a:t>
          </a:r>
          <a:r>
            <a:rPr lang="en-MY" sz="1600" kern="1200" dirty="0" err="1"/>
            <a:t>pd.DataFrame</a:t>
          </a:r>
          <a:r>
            <a:rPr lang="en-MY" sz="1600" kern="1200" dirty="0"/>
            <a:t>() method.</a:t>
          </a:r>
        </a:p>
      </dsp:txBody>
      <dsp:txXfrm rot="-5400000">
        <a:off x="1350700" y="3544591"/>
        <a:ext cx="3707987" cy="1131769"/>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6/12/2024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6/11/2024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MY" dirty="0"/>
          </a:p>
        </p:txBody>
      </p:sp>
      <p:sp>
        <p:nvSpPr>
          <p:cNvPr id="4" name="Slide Number Placeholder 3"/>
          <p:cNvSpPr>
            <a:spLocks noGrp="1"/>
          </p:cNvSpPr>
          <p:nvPr>
            <p:ph type="sldNum" sz="quarter" idx="5"/>
          </p:nvPr>
        </p:nvSpPr>
        <p:spPr/>
        <p:txBody>
          <a:bodyPr/>
          <a:lstStyle/>
          <a:p>
            <a:fld id="{EEBDA0E2-FEBD-4B65-8F16-724CF984F377}" type="slidenum">
              <a:rPr lang="en-US" smtClean="0"/>
              <a:t>1</a:t>
            </a:fld>
            <a:endParaRPr lang="en-US"/>
          </a:p>
        </p:txBody>
      </p:sp>
    </p:spTree>
    <p:extLst>
      <p:ext uri="{BB962C8B-B14F-4D97-AF65-F5344CB8AC3E}">
        <p14:creationId xmlns:p14="http://schemas.microsoft.com/office/powerpoint/2010/main" val="11425189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BDA0E2-FEBD-4B65-8F16-724CF984F37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249665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BDA0E2-FEBD-4B65-8F16-724CF984F37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459435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18</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6/11/2024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6/11/2024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6/11/2024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6/11/2024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6/11/2024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6/11/2024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6/11/2024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6/11/2024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6/11/2024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6/11/2024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 Id="rId4" Type="http://schemas.microsoft.com/office/2007/relationships/hdphoto" Target="../media/hdphoto1.wdp"/></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10.png"/></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xml"/><Relationship Id="rId5" Type="http://schemas.openxmlformats.org/officeDocument/2006/relationships/image" Target="../media/image33.png"/><Relationship Id="rId4" Type="http://schemas.openxmlformats.org/officeDocument/2006/relationships/image" Target="../media/image32.png"/></Relationships>
</file>

<file path=ppt/slides/_rels/slide3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9820"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Johnathan Yong</a:t>
            </a:r>
          </a:p>
          <a:p>
            <a:r>
              <a:rPr lang="en-US" dirty="0">
                <a:solidFill>
                  <a:schemeClr val="bg2"/>
                </a:solidFill>
                <a:latin typeface="Abadi" panose="020B0604020104020204" pitchFamily="34" charset="0"/>
                <a:ea typeface="SF Pro" pitchFamily="2" charset="0"/>
                <a:cs typeface="SF Pro" pitchFamily="2" charset="0"/>
              </a:rPr>
              <a:t>11-06-2024</a:t>
            </a:r>
            <a:endParaRPr lang="en-US" dirty="0">
              <a:solidFill>
                <a:schemeClr val="bg2"/>
              </a:solidFill>
              <a:latin typeface="Abadi"/>
              <a:ea typeface="SF Pro" pitchFamily="2" charset="0"/>
              <a:cs typeface="SF Pro" pitchFamily="2" charset="0"/>
            </a:endParaRP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4"/>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553482"/>
            <a:ext cx="10515600" cy="4351338"/>
          </a:xfrm>
          <a:prstGeom prst="rect">
            <a:avLst/>
          </a:prstGeom>
        </p:spPr>
        <p:txBody>
          <a:bodyPr numCol="2"/>
          <a:lstStyle/>
          <a:p>
            <a:r>
              <a:rPr lang="en-US" sz="2200" dirty="0">
                <a:solidFill>
                  <a:schemeClr val="accent3">
                    <a:lumMod val="25000"/>
                  </a:schemeClr>
                </a:solidFill>
                <a:latin typeface="Abadi" panose="020B0604020104020204" pitchFamily="34" charset="0"/>
              </a:rPr>
              <a:t>The percentage of missing values in each attribute is determined, and identified whether they are categorical/numerical attributes.</a:t>
            </a:r>
          </a:p>
          <a:p>
            <a:r>
              <a:rPr lang="en-US" sz="2200" dirty="0">
                <a:solidFill>
                  <a:schemeClr val="accent3">
                    <a:lumMod val="25000"/>
                  </a:schemeClr>
                </a:solidFill>
                <a:latin typeface="Abadi" panose="020B0604020104020204" pitchFamily="34" charset="0"/>
              </a:rPr>
              <a:t>After which, initial calculations were performed, as follows:</a:t>
            </a:r>
          </a:p>
          <a:p>
            <a:pPr lvl="1"/>
            <a:r>
              <a:rPr lang="en-US" sz="2000" dirty="0">
                <a:solidFill>
                  <a:schemeClr val="accent3">
                    <a:lumMod val="25000"/>
                  </a:schemeClr>
                </a:solidFill>
                <a:latin typeface="Abadi" panose="020B0604020104020204" pitchFamily="34" charset="0"/>
              </a:rPr>
              <a:t>Number of launches in each site.</a:t>
            </a:r>
          </a:p>
          <a:p>
            <a:pPr lvl="1"/>
            <a:r>
              <a:rPr lang="en-US" sz="2000" dirty="0">
                <a:solidFill>
                  <a:schemeClr val="accent3">
                    <a:lumMod val="25000"/>
                  </a:schemeClr>
                </a:solidFill>
                <a:latin typeface="Abadi" panose="020B0604020104020204" pitchFamily="34" charset="0"/>
              </a:rPr>
              <a:t>Number and occurrence of launches in each orbit.</a:t>
            </a:r>
          </a:p>
          <a:p>
            <a:pPr lvl="1"/>
            <a:r>
              <a:rPr lang="en-US" sz="2000" dirty="0"/>
              <a:t>Number and occurrence of mission outcomes in said orbit.</a:t>
            </a:r>
          </a:p>
          <a:p>
            <a:pPr lvl="1"/>
            <a:endParaRPr lang="en-US" sz="2000" dirty="0"/>
          </a:p>
          <a:p>
            <a:pPr marL="457200" lvl="1" indent="0">
              <a:buNone/>
            </a:pPr>
            <a:endParaRPr lang="en-US" sz="2000" dirty="0"/>
          </a:p>
          <a:p>
            <a:r>
              <a:rPr lang="en-US" sz="2400" dirty="0"/>
              <a:t>From the Outcome column, a numerical Class column is created for use in further stages of machine learning predictions.</a:t>
            </a:r>
          </a:p>
          <a:p>
            <a:r>
              <a:rPr lang="en-US" sz="2400" dirty="0"/>
              <a:t>Link to the GitHub notebook: </a:t>
            </a:r>
          </a:p>
          <a:p>
            <a:pPr marL="457200" lvl="1" indent="0">
              <a:buNone/>
            </a:pPr>
            <a:r>
              <a:rPr lang="en-US" sz="1800" dirty="0"/>
              <a:t>https://github.com/JohnLeGreat/data_science_capstone_project/blob/main/03%20SpaceX%20Data%20Wrangling.ipynb</a:t>
            </a:r>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Data Wrangling</a:t>
            </a:r>
            <a:endParaRPr lang="en-US" dirty="0">
              <a:solidFill>
                <a:srgbClr val="0B49CB"/>
              </a:solidFill>
              <a:latin typeface="Abadi"/>
            </a:endParaRP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numCol="2" anchor="t"/>
          <a:lstStyle/>
          <a:p>
            <a:pPr>
              <a:lnSpc>
                <a:spcPct val="100000"/>
              </a:lnSpc>
              <a:spcBef>
                <a:spcPts val="1400"/>
              </a:spcBef>
            </a:pPr>
            <a:r>
              <a:rPr lang="en-US" sz="1800" dirty="0">
                <a:solidFill>
                  <a:schemeClr val="accent3">
                    <a:lumMod val="25000"/>
                  </a:schemeClr>
                </a:solidFill>
                <a:latin typeface="Abadi"/>
              </a:rPr>
              <a:t>The success rate in each orbit type is visualized through a bar plot.</a:t>
            </a:r>
          </a:p>
          <a:p>
            <a:pPr>
              <a:lnSpc>
                <a:spcPct val="100000"/>
              </a:lnSpc>
              <a:spcBef>
                <a:spcPts val="1400"/>
              </a:spcBef>
            </a:pPr>
            <a:r>
              <a:rPr lang="en-US" sz="1800" dirty="0">
                <a:solidFill>
                  <a:schemeClr val="accent3">
                    <a:lumMod val="25000"/>
                  </a:schemeClr>
                </a:solidFill>
                <a:latin typeface="Abadi"/>
              </a:rPr>
              <a:t>The launch success rate by year is visualized through a line plot.</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1800" dirty="0">
              <a:solidFill>
                <a:schemeClr val="accent3">
                  <a:lumMod val="25000"/>
                </a:schemeClr>
              </a:solidFill>
              <a:latin typeface="Abadi"/>
            </a:endParaRPr>
          </a:p>
          <a:p>
            <a:pPr>
              <a:lnSpc>
                <a:spcPct val="100000"/>
              </a:lnSpc>
              <a:spcBef>
                <a:spcPts val="1400"/>
              </a:spcBef>
            </a:pPr>
            <a:endParaRPr lang="en-US" sz="1800" dirty="0">
              <a:solidFill>
                <a:schemeClr val="accent3">
                  <a:lumMod val="25000"/>
                </a:schemeClr>
              </a:solidFill>
              <a:latin typeface="Abadi"/>
            </a:endParaRPr>
          </a:p>
          <a:p>
            <a:pPr>
              <a:lnSpc>
                <a:spcPct val="100000"/>
              </a:lnSpc>
              <a:spcBef>
                <a:spcPts val="1400"/>
              </a:spcBef>
            </a:pPr>
            <a:endParaRPr lang="en-US" sz="1800" dirty="0">
              <a:solidFill>
                <a:schemeClr val="accent3">
                  <a:lumMod val="25000"/>
                </a:schemeClr>
              </a:solidFill>
              <a:latin typeface="Abadi"/>
            </a:endParaRPr>
          </a:p>
          <a:p>
            <a:pPr>
              <a:lnSpc>
                <a:spcPct val="100000"/>
              </a:lnSpc>
              <a:spcBef>
                <a:spcPts val="1400"/>
              </a:spcBef>
            </a:pPr>
            <a:endParaRPr lang="en-US" sz="1800" dirty="0">
              <a:solidFill>
                <a:schemeClr val="accent3">
                  <a:lumMod val="25000"/>
                </a:schemeClr>
              </a:solidFill>
              <a:latin typeface="Abadi"/>
            </a:endParaRPr>
          </a:p>
          <a:p>
            <a:pPr>
              <a:lnSpc>
                <a:spcPct val="100000"/>
              </a:lnSpc>
              <a:spcBef>
                <a:spcPts val="1400"/>
              </a:spcBef>
            </a:pPr>
            <a:endParaRPr lang="en-US" sz="1800" dirty="0">
              <a:solidFill>
                <a:schemeClr val="accent3">
                  <a:lumMod val="25000"/>
                </a:schemeClr>
              </a:solidFill>
              <a:latin typeface="Abadi"/>
            </a:endParaRPr>
          </a:p>
          <a:p>
            <a:pPr>
              <a:lnSpc>
                <a:spcPct val="100000"/>
              </a:lnSpc>
              <a:spcBef>
                <a:spcPts val="1400"/>
              </a:spcBef>
            </a:pPr>
            <a:endParaRPr lang="en-US" sz="1800" dirty="0">
              <a:solidFill>
                <a:schemeClr val="accent3">
                  <a:lumMod val="25000"/>
                </a:schemeClr>
              </a:solidFill>
              <a:latin typeface="Abadi"/>
            </a:endParaRPr>
          </a:p>
          <a:p>
            <a:pPr marL="0" indent="0">
              <a:lnSpc>
                <a:spcPct val="100000"/>
              </a:lnSpc>
              <a:spcBef>
                <a:spcPts val="1400"/>
              </a:spcBef>
              <a:buNone/>
            </a:pPr>
            <a:endParaRPr lang="en-US" sz="1800" dirty="0">
              <a:solidFill>
                <a:schemeClr val="accent3">
                  <a:lumMod val="25000"/>
                </a:schemeClr>
              </a:solidFill>
              <a:latin typeface="Abadi"/>
            </a:endParaRPr>
          </a:p>
          <a:p>
            <a:pPr marL="0" indent="0">
              <a:lnSpc>
                <a:spcPct val="100000"/>
              </a:lnSpc>
              <a:spcBef>
                <a:spcPts val="1400"/>
              </a:spcBef>
              <a:buNone/>
            </a:pPr>
            <a:endParaRPr lang="en-US" sz="1800" dirty="0">
              <a:solidFill>
                <a:schemeClr val="accent3">
                  <a:lumMod val="25000"/>
                </a:schemeClr>
              </a:solidFill>
              <a:latin typeface="Abadi"/>
            </a:endParaRPr>
          </a:p>
          <a:p>
            <a:pPr>
              <a:lnSpc>
                <a:spcPct val="100000"/>
              </a:lnSpc>
              <a:spcBef>
                <a:spcPts val="1400"/>
              </a:spcBef>
            </a:pPr>
            <a:r>
              <a:rPr lang="en-US" sz="1800" dirty="0">
                <a:solidFill>
                  <a:schemeClr val="accent3">
                    <a:lumMod val="25000"/>
                  </a:schemeClr>
                </a:solidFill>
                <a:latin typeface="Abadi"/>
              </a:rPr>
              <a:t>Other types of visualizations include scatter plots (no. of flights/corresponding orbit, payload mass/orbit) etc.</a:t>
            </a:r>
          </a:p>
          <a:p>
            <a:pPr>
              <a:lnSpc>
                <a:spcPct val="100000"/>
              </a:lnSpc>
              <a:spcBef>
                <a:spcPts val="1400"/>
              </a:spcBef>
            </a:pPr>
            <a:r>
              <a:rPr lang="en-US" sz="1800" dirty="0">
                <a:solidFill>
                  <a:schemeClr val="accent3">
                    <a:lumMod val="25000"/>
                  </a:schemeClr>
                </a:solidFill>
                <a:latin typeface="Abadi"/>
              </a:rPr>
              <a:t>Link to the GitHub notebook:</a:t>
            </a:r>
          </a:p>
          <a:p>
            <a:pPr marL="457200" lvl="1" indent="0">
              <a:lnSpc>
                <a:spcPct val="100000"/>
              </a:lnSpc>
              <a:spcBef>
                <a:spcPts val="1400"/>
              </a:spcBef>
              <a:buNone/>
            </a:pPr>
            <a:r>
              <a:rPr lang="en-US" sz="1600" dirty="0">
                <a:solidFill>
                  <a:schemeClr val="accent3">
                    <a:lumMod val="25000"/>
                  </a:schemeClr>
                </a:solidFill>
                <a:latin typeface="Abadi"/>
              </a:rPr>
              <a:t>https://github.com/JohnLeGreat/data_science_capstone_project/blob/main/05%20SpaceX%20Exploratory%20Data%20Analysis%20with%20Visualization.ipynb</a:t>
            </a: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pic>
        <p:nvPicPr>
          <p:cNvPr id="6" name="Picture 5">
            <a:extLst>
              <a:ext uri="{FF2B5EF4-FFF2-40B4-BE49-F238E27FC236}">
                <a16:creationId xmlns:a16="http://schemas.microsoft.com/office/drawing/2014/main" id="{BAB73A21-15C3-6FEA-4990-410DA43FAB2A}"/>
              </a:ext>
            </a:extLst>
          </p:cNvPr>
          <p:cNvPicPr>
            <a:picLocks noChangeAspect="1"/>
          </p:cNvPicPr>
          <p:nvPr/>
        </p:nvPicPr>
        <p:blipFill>
          <a:blip r:embed="rId3"/>
          <a:stretch>
            <a:fillRect/>
          </a:stretch>
        </p:blipFill>
        <p:spPr>
          <a:xfrm>
            <a:off x="1031268" y="3429000"/>
            <a:ext cx="3539735" cy="3254048"/>
          </a:xfrm>
          <a:prstGeom prst="rect">
            <a:avLst/>
          </a:prstGeom>
        </p:spPr>
      </p:pic>
      <p:pic>
        <p:nvPicPr>
          <p:cNvPr id="8" name="Picture 7">
            <a:extLst>
              <a:ext uri="{FF2B5EF4-FFF2-40B4-BE49-F238E27FC236}">
                <a16:creationId xmlns:a16="http://schemas.microsoft.com/office/drawing/2014/main" id="{2DC46FEC-D4F2-D759-0196-A0521D16891A}"/>
              </a:ext>
            </a:extLst>
          </p:cNvPr>
          <p:cNvPicPr>
            <a:picLocks noChangeAspect="1"/>
          </p:cNvPicPr>
          <p:nvPr/>
        </p:nvPicPr>
        <p:blipFill>
          <a:blip r:embed="rId4"/>
          <a:stretch>
            <a:fillRect/>
          </a:stretch>
        </p:blipFill>
        <p:spPr>
          <a:xfrm>
            <a:off x="6644354" y="444034"/>
            <a:ext cx="4777635" cy="3557260"/>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Using IBM Db2, Exploratory Data Analysis with SQLite is performed to get insights on the dataset. Examples of queries were performed were as follows:</a:t>
            </a:r>
          </a:p>
          <a:p>
            <a:pPr lvl="1">
              <a:lnSpc>
                <a:spcPct val="100000"/>
              </a:lnSpc>
              <a:spcBef>
                <a:spcPts val="1400"/>
              </a:spcBef>
            </a:pPr>
            <a:r>
              <a:rPr lang="en-US" sz="1600" dirty="0">
                <a:solidFill>
                  <a:schemeClr val="bg2">
                    <a:lumMod val="50000"/>
                  </a:schemeClr>
                </a:solidFill>
                <a:latin typeface="Abadi"/>
              </a:rPr>
              <a:t>Names of unique launch sites in space missions.</a:t>
            </a:r>
          </a:p>
          <a:p>
            <a:pPr lvl="1">
              <a:lnSpc>
                <a:spcPct val="100000"/>
              </a:lnSpc>
              <a:spcBef>
                <a:spcPts val="1400"/>
              </a:spcBef>
            </a:pPr>
            <a:r>
              <a:rPr lang="en-US" sz="1600" dirty="0">
                <a:solidFill>
                  <a:schemeClr val="bg2">
                    <a:lumMod val="50000"/>
                  </a:schemeClr>
                </a:solidFill>
                <a:latin typeface="Abadi"/>
              </a:rPr>
              <a:t>Total payload mass carried by boosters launched by NASA (CRS).</a:t>
            </a:r>
          </a:p>
          <a:p>
            <a:pPr lvl="1">
              <a:lnSpc>
                <a:spcPct val="100000"/>
              </a:lnSpc>
              <a:spcBef>
                <a:spcPts val="1400"/>
              </a:spcBef>
            </a:pPr>
            <a:r>
              <a:rPr lang="en-US" sz="1600" dirty="0">
                <a:solidFill>
                  <a:schemeClr val="bg2">
                    <a:lumMod val="50000"/>
                  </a:schemeClr>
                </a:solidFill>
                <a:latin typeface="Abadi"/>
              </a:rPr>
              <a:t>Average payload mass carried by booster version F9 v1.1</a:t>
            </a:r>
          </a:p>
          <a:p>
            <a:pPr lvl="1">
              <a:lnSpc>
                <a:spcPct val="100000"/>
              </a:lnSpc>
              <a:spcBef>
                <a:spcPts val="1400"/>
              </a:spcBef>
            </a:pPr>
            <a:r>
              <a:rPr lang="en-US" sz="1600" dirty="0">
                <a:solidFill>
                  <a:schemeClr val="bg2">
                    <a:lumMod val="50000"/>
                  </a:schemeClr>
                </a:solidFill>
                <a:latin typeface="Abadi"/>
              </a:rPr>
              <a:t>Total number of successful and failure mission outcomes.</a:t>
            </a:r>
          </a:p>
          <a:p>
            <a:pPr>
              <a:lnSpc>
                <a:spcPct val="100000"/>
              </a:lnSpc>
              <a:spcBef>
                <a:spcPts val="1400"/>
              </a:spcBef>
            </a:pPr>
            <a:r>
              <a:rPr lang="en-US" sz="2000" dirty="0">
                <a:solidFill>
                  <a:schemeClr val="accent3">
                    <a:lumMod val="25000"/>
                  </a:schemeClr>
                </a:solidFill>
                <a:latin typeface="Abadi"/>
              </a:rPr>
              <a:t>Link to the GitHub notebook:</a:t>
            </a:r>
          </a:p>
          <a:p>
            <a:pPr marL="457200" lvl="1" indent="0">
              <a:lnSpc>
                <a:spcPct val="100000"/>
              </a:lnSpc>
              <a:spcBef>
                <a:spcPts val="1400"/>
              </a:spcBef>
              <a:buNone/>
            </a:pPr>
            <a:r>
              <a:rPr lang="en-US" sz="1600" dirty="0">
                <a:solidFill>
                  <a:schemeClr val="accent3">
                    <a:lumMod val="25000"/>
                  </a:schemeClr>
                </a:solidFill>
                <a:latin typeface="Abadi"/>
              </a:rPr>
              <a:t>https://github.com/JohnLeGreat/data_science_capstone_project/blob/main/</a:t>
            </a:r>
          </a:p>
          <a:p>
            <a:pPr marL="457200" lvl="1" indent="0">
              <a:lnSpc>
                <a:spcPct val="100000"/>
              </a:lnSpc>
              <a:spcBef>
                <a:spcPts val="1400"/>
              </a:spcBef>
              <a:buNone/>
            </a:pPr>
            <a:r>
              <a:rPr lang="en-US" sz="1600" dirty="0">
                <a:solidFill>
                  <a:schemeClr val="accent3">
                    <a:lumMod val="25000"/>
                  </a:schemeClr>
                </a:solidFill>
                <a:latin typeface="Abadi"/>
              </a:rPr>
              <a:t>04%20SpaceX%20Exploratory%20Data%20Analysis%20with%20SQLLite.ipynb</a:t>
            </a:r>
          </a:p>
          <a:p>
            <a:pPr lvl="1">
              <a:lnSpc>
                <a:spcPct val="100000"/>
              </a:lnSpc>
              <a:spcBef>
                <a:spcPts val="1400"/>
              </a:spcBef>
            </a:pPr>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pic>
        <p:nvPicPr>
          <p:cNvPr id="6" name="Picture 5" descr="A logo of a blue cylinder&#10;&#10;Description automatically generated">
            <a:extLst>
              <a:ext uri="{FF2B5EF4-FFF2-40B4-BE49-F238E27FC236}">
                <a16:creationId xmlns:a16="http://schemas.microsoft.com/office/drawing/2014/main" id="{BEDC9A54-A0F3-963C-FD98-74F5958CA7B4}"/>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3111" b="96000" l="9778" r="89778">
                        <a14:foregroundMark x1="51556" y1="22222" x2="51556" y2="22222"/>
                        <a14:foregroundMark x1="40000" y1="24889" x2="40000" y2="24889"/>
                        <a14:foregroundMark x1="20444" y1="20444" x2="60000" y2="27556"/>
                        <a14:foregroundMark x1="60000" y1="27556" x2="32000" y2="23556"/>
                        <a14:foregroundMark x1="32000" y1="23556" x2="40000" y2="18667"/>
                        <a14:foregroundMark x1="65333" y1="25333" x2="79111" y2="20444"/>
                        <a14:foregroundMark x1="78222" y1="12889" x2="36889" y2="11556"/>
                        <a14:foregroundMark x1="18667" y1="19556" x2="28444" y2="9333"/>
                        <a14:foregroundMark x1="18667" y1="16889" x2="19556" y2="10222"/>
                        <a14:foregroundMark x1="59496" y1="5425" x2="60889" y2="5333"/>
                        <a14:foregroundMark x1="44502" y1="6411" x2="52538" y2="5882"/>
                        <a14:foregroundMark x1="27111" y1="7556" x2="35146" y2="7027"/>
                        <a14:foregroundMark x1="60889" y1="5333" x2="64000" y2="5778"/>
                        <a14:foregroundMark x1="83111" y1="16889" x2="83111" y2="16889"/>
                        <a14:foregroundMark x1="80889" y1="14222" x2="80889" y2="14222"/>
                        <a14:foregroundMark x1="80444" y1="13333" x2="80444" y2="13333"/>
                        <a14:foregroundMark x1="79111" y1="10667" x2="58751" y2="6594"/>
                        <a14:foregroundMark x1="40889" y1="93333" x2="64444" y2="93333"/>
                        <a14:foregroundMark x1="48000" y1="96444" x2="51556" y2="96444"/>
                        <a14:foregroundMark x1="28889" y1="59111" x2="70667" y2="68444"/>
                        <a14:foregroundMark x1="48444" y1="48889" x2="78667" y2="65778"/>
                        <a14:foregroundMark x1="78667" y1="65778" x2="51111" y2="61778"/>
                        <a14:foregroundMark x1="51111" y1="61778" x2="50222" y2="60444"/>
                        <a14:foregroundMark x1="60889" y1="52444" x2="30222" y2="72444"/>
                        <a14:foregroundMark x1="30222" y1="72444" x2="25778" y2="63111"/>
                        <a14:foregroundMark x1="50667" y1="70667" x2="49778" y2="66667"/>
                        <a14:foregroundMark x1="50222" y1="67556" x2="55556" y2="71556"/>
                        <a14:foregroundMark x1="55556" y1="72889" x2="57333" y2="74222"/>
                        <a14:foregroundMark x1="44000" y1="61778" x2="44444" y2="59111"/>
                        <a14:foregroundMark x1="44889" y1="57778" x2="44889" y2="55556"/>
                        <a14:foregroundMark x1="44444" y1="55111" x2="41333" y2="54222"/>
                        <a14:foregroundMark x1="32889" y1="55111" x2="30667" y2="54667"/>
                        <a14:foregroundMark x1="30222" y1="53778" x2="30222" y2="53778"/>
                        <a14:foregroundMark x1="27111" y1="53333" x2="27111" y2="53333"/>
                        <a14:foregroundMark x1="27111" y1="52444" x2="25778" y2="52444"/>
                        <a14:foregroundMark x1="25778" y1="52444" x2="24889" y2="51556"/>
                        <a14:foregroundMark x1="25778" y1="48889" x2="27111" y2="49778"/>
                        <a14:foregroundMark x1="32444" y1="51556" x2="32000" y2="50222"/>
                        <a14:foregroundMark x1="32444" y1="49333" x2="33333" y2="48889"/>
                        <a14:foregroundMark x1="70222" y1="50667" x2="70222" y2="50667"/>
                        <a14:foregroundMark x1="69333" y1="52889" x2="69333" y2="52889"/>
                        <a14:foregroundMark x1="68444" y1="52444" x2="67556" y2="51556"/>
                        <a14:foregroundMark x1="24000" y1="20000" x2="18667" y2="10667"/>
                        <a14:foregroundMark x1="16000" y1="16889" x2="14667" y2="17778"/>
                        <a14:foregroundMark x1="15556" y1="14222" x2="15556" y2="14222"/>
                        <a14:foregroundMark x1="16000" y1="13333" x2="16444" y2="12889"/>
                        <a14:foregroundMark x1="17778" y1="12000" x2="17778" y2="12000"/>
                        <a14:foregroundMark x1="19556" y1="9778" x2="19556" y2="9778"/>
                        <a14:foregroundMark x1="20444" y1="8889" x2="21778" y2="7111"/>
                        <a14:foregroundMark x1="23111" y1="6222" x2="24444" y2="5778"/>
                        <a14:foregroundMark x1="27556" y1="5333" x2="27556" y2="5333"/>
                        <a14:foregroundMark x1="28889" y1="5333" x2="32000" y2="4444"/>
                        <a14:foregroundMark x1="33333" y1="4444" x2="36892" y2="4049"/>
                        <a14:foregroundMark x1="46667" y1="3556" x2="49778" y2="4000"/>
                        <a14:foregroundMark x1="63111" y1="5333" x2="63111" y2="5333"/>
                        <a14:foregroundMark x1="42589" y1="4109" x2="52000" y2="3556"/>
                        <a14:foregroundMark x1="36889" y1="4444" x2="37599" y2="4402"/>
                        <a14:foregroundMark x1="55111" y1="4000" x2="73333" y2="9333"/>
                        <a14:foregroundMark x1="66222" y1="5778" x2="82222" y2="11111"/>
                        <a14:foregroundMark x1="51556" y1="20444" x2="54222" y2="23556"/>
                        <a14:foregroundMark x1="41778" y1="18667" x2="63111" y2="21333"/>
                        <a14:foregroundMark x1="56000" y1="21333" x2="48000" y2="21333"/>
                        <a14:foregroundMark x1="59111" y1="21333" x2="60444" y2="21778"/>
                        <a14:foregroundMark x1="28889" y1="66667" x2="26667" y2="69333"/>
                        <a14:foregroundMark x1="36889" y1="5333" x2="37333" y2="3556"/>
                        <a14:foregroundMark x1="39243" y1="5756" x2="44444" y2="4889"/>
                        <a14:foregroundMark x1="41169" y1="3111" x2="41333" y2="3111"/>
                        <a14:foregroundMark x1="41169" y1="3111" x2="41333" y2="3111"/>
                        <a14:foregroundMark x1="37778" y1="3111" x2="38624" y2="3111"/>
                        <a14:backgroundMark x1="38222" y1="1778" x2="38553" y2="1733"/>
                        <a14:backgroundMark x1="56000" y1="444" x2="57876" y2="444"/>
                        <a14:backgroundMark x1="40889" y1="0" x2="43111" y2="444"/>
                      </a14:backgroundRemoval>
                    </a14:imgEffect>
                  </a14:imgLayer>
                </a14:imgProps>
              </a:ext>
            </a:extLst>
          </a:blip>
          <a:stretch>
            <a:fillRect/>
          </a:stretch>
        </p:blipFill>
        <p:spPr>
          <a:xfrm>
            <a:off x="8843660" y="3613150"/>
            <a:ext cx="2143125" cy="2143125"/>
          </a:xfrm>
          <a:prstGeom prst="rect">
            <a:avLst/>
          </a:prstGeom>
        </p:spPr>
      </p:pic>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540758"/>
            <a:ext cx="10515600" cy="4351338"/>
          </a:xfrm>
          <a:prstGeom prst="rect">
            <a:avLst/>
          </a:prstGeom>
        </p:spPr>
        <p:txBody>
          <a:bodyPr wrap="square" numCol="2">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All the launch sites were marked, and map objects, such as markers and circles were added to demonstrate the outcomes of launches for each site on the Folium map.</a:t>
            </a:r>
          </a:p>
          <a:p>
            <a:pPr>
              <a:lnSpc>
                <a:spcPct val="100000"/>
              </a:lnSpc>
              <a:spcBef>
                <a:spcPts val="1400"/>
              </a:spcBef>
            </a:pPr>
            <a:r>
              <a:rPr lang="en-US" sz="2200" dirty="0">
                <a:solidFill>
                  <a:schemeClr val="accent3">
                    <a:lumMod val="25000"/>
                  </a:schemeClr>
                </a:solidFill>
                <a:latin typeface="Abadi" panose="020B0604020104020204" pitchFamily="34" charset="0"/>
              </a:rPr>
              <a:t>The outcomes were assigned to separate classes of 0 and 1 respectively for failure and success. </a:t>
            </a:r>
          </a:p>
          <a:p>
            <a:pPr>
              <a:lnSpc>
                <a:spcPct val="100000"/>
              </a:lnSpc>
              <a:spcBef>
                <a:spcPts val="1400"/>
              </a:spcBef>
            </a:pPr>
            <a:r>
              <a:rPr lang="en-US" sz="2200" dirty="0">
                <a:solidFill>
                  <a:schemeClr val="accent3">
                    <a:lumMod val="25000"/>
                  </a:schemeClr>
                </a:solidFill>
                <a:latin typeface="Abadi" panose="020B0604020104020204" pitchFamily="34" charset="0"/>
              </a:rPr>
              <a:t>With color-labeled marker clusters, the launch sites with a relatively high success rate were identified.</a:t>
            </a:r>
          </a:p>
          <a:p>
            <a:pPr>
              <a:lnSpc>
                <a:spcPct val="100000"/>
              </a:lnSpc>
              <a:spcBef>
                <a:spcPts val="1400"/>
              </a:spcBef>
            </a:pPr>
            <a:r>
              <a:rPr lang="en-US" sz="2200" dirty="0">
                <a:solidFill>
                  <a:schemeClr val="accent3">
                    <a:lumMod val="25000"/>
                  </a:schemeClr>
                </a:solidFill>
                <a:latin typeface="Abadi" panose="020B0604020104020204" pitchFamily="34" charset="0"/>
              </a:rPr>
              <a:t>Calculations of the distances between a launch site to its proximate features were done, which included railways, highways, coastlines and cities.</a:t>
            </a:r>
          </a:p>
          <a:p>
            <a:pPr>
              <a:lnSpc>
                <a:spcPct val="100000"/>
              </a:lnSpc>
              <a:spcBef>
                <a:spcPts val="1400"/>
              </a:spcBef>
            </a:pPr>
            <a:r>
              <a:rPr lang="en-US" sz="2200" dirty="0">
                <a:solidFill>
                  <a:schemeClr val="accent3">
                    <a:lumMod val="25000"/>
                  </a:schemeClr>
                </a:solidFill>
                <a:latin typeface="Abadi" panose="020B0604020104020204" pitchFamily="34" charset="0"/>
              </a:rPr>
              <a:t>Link to the GitHub notebook:</a:t>
            </a:r>
          </a:p>
          <a:p>
            <a:pPr marL="457200" lvl="1" indent="0">
              <a:lnSpc>
                <a:spcPct val="100000"/>
              </a:lnSpc>
              <a:spcBef>
                <a:spcPts val="1400"/>
              </a:spcBef>
              <a:buNone/>
            </a:pPr>
            <a:r>
              <a:rPr lang="en-US" sz="1800" dirty="0">
                <a:solidFill>
                  <a:schemeClr val="accent3">
                    <a:lumMod val="25000"/>
                  </a:schemeClr>
                </a:solidFill>
                <a:latin typeface="Abadi" panose="020B0604020104020204" pitchFamily="34" charset="0"/>
              </a:rPr>
              <a:t>https://github.com/JohnLeGreat/data_science_capstone_project/blob/main/06%20SpaceX%20Interactive%20Visualization%20with%20Folium.ipynb</a:t>
            </a:r>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Building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56661"/>
            <a:ext cx="6604184" cy="4970549"/>
          </a:xfrm>
          <a:prstGeom prst="rect">
            <a:avLst/>
          </a:prstGeom>
        </p:spPr>
        <p:txBody>
          <a:bodyPr vert="horz" lIns="91440" tIns="45720" rIns="91440" bIns="45720" rtlCol="0" anchor="t">
            <a:normAutofit fontScale="92500"/>
          </a:bodyPr>
          <a:lstStyle/>
          <a:p>
            <a:pPr>
              <a:lnSpc>
                <a:spcPct val="100000"/>
              </a:lnSpc>
              <a:spcBef>
                <a:spcPts val="1400"/>
              </a:spcBef>
            </a:pPr>
            <a:r>
              <a:rPr lang="en-US" sz="2200" dirty="0">
                <a:solidFill>
                  <a:schemeClr val="accent3">
                    <a:lumMod val="25000"/>
                  </a:schemeClr>
                </a:solidFill>
                <a:latin typeface="Abadi" panose="020B0604020104020204" pitchFamily="34" charset="0"/>
              </a:rPr>
              <a:t>An interactive dashboard was made through </a:t>
            </a:r>
            <a:r>
              <a:rPr lang="en-US" sz="2200" dirty="0" err="1">
                <a:solidFill>
                  <a:schemeClr val="accent3">
                    <a:lumMod val="25000"/>
                  </a:schemeClr>
                </a:solidFill>
                <a:latin typeface="Abadi" panose="020B0604020104020204" pitchFamily="34" charset="0"/>
              </a:rPr>
              <a:t>Plotly</a:t>
            </a:r>
            <a:r>
              <a:rPr lang="en-US" sz="2200" dirty="0">
                <a:solidFill>
                  <a:schemeClr val="accent3">
                    <a:lumMod val="25000"/>
                  </a:schemeClr>
                </a:solidFill>
                <a:latin typeface="Abadi" panose="020B0604020104020204" pitchFamily="34" charset="0"/>
              </a:rPr>
              <a:t> Dash.</a:t>
            </a:r>
          </a:p>
          <a:p>
            <a:pPr>
              <a:lnSpc>
                <a:spcPct val="100000"/>
              </a:lnSpc>
              <a:spcBef>
                <a:spcPts val="1400"/>
              </a:spcBef>
            </a:pPr>
            <a:r>
              <a:rPr lang="en-US" sz="2200" dirty="0">
                <a:solidFill>
                  <a:schemeClr val="accent3">
                    <a:lumMod val="25000"/>
                  </a:schemeClr>
                </a:solidFill>
                <a:latin typeface="Abadi" panose="020B0604020104020204" pitchFamily="34" charset="0"/>
              </a:rPr>
              <a:t>A pie chart is displayed to visualize the proportion of successful launches by site for all launch sites, and the proportion of successful/failed launches for each launch site.</a:t>
            </a:r>
          </a:p>
          <a:p>
            <a:pPr>
              <a:lnSpc>
                <a:spcPct val="100000"/>
              </a:lnSpc>
              <a:spcBef>
                <a:spcPts val="1400"/>
              </a:spcBef>
            </a:pPr>
            <a:r>
              <a:rPr lang="en-US" sz="2200" dirty="0">
                <a:solidFill>
                  <a:schemeClr val="accent3">
                    <a:lumMod val="25000"/>
                  </a:schemeClr>
                </a:solidFill>
                <a:latin typeface="Abadi" panose="020B0604020104020204" pitchFamily="34" charset="0"/>
              </a:rPr>
              <a:t>A scatter plot is displayed to visualize the relationship between payload mass and its corresponding launch outcome for each booster version category, which can be viewed for all launch sites or by each launch site.</a:t>
            </a:r>
          </a:p>
          <a:p>
            <a:pPr>
              <a:lnSpc>
                <a:spcPct val="100000"/>
              </a:lnSpc>
              <a:spcBef>
                <a:spcPts val="1400"/>
              </a:spcBef>
            </a:pPr>
            <a:r>
              <a:rPr lang="en-US" sz="2200" dirty="0">
                <a:solidFill>
                  <a:schemeClr val="accent3">
                    <a:lumMod val="25000"/>
                  </a:schemeClr>
                </a:solidFill>
                <a:latin typeface="Abadi" panose="020B0604020104020204" pitchFamily="34" charset="0"/>
              </a:rPr>
              <a:t> Link to the GitHub notebook:</a:t>
            </a:r>
          </a:p>
          <a:p>
            <a:pPr marL="457200" lvl="1" indent="0">
              <a:buNone/>
            </a:pPr>
            <a:r>
              <a:rPr lang="en-US" sz="2000" dirty="0">
                <a:latin typeface="Abadi" panose="020B0604020104020204" pitchFamily="34" charset="0"/>
              </a:rPr>
              <a:t>https://github.com/JohnLeGreat/data_science_capstone_project/blob/main/07%20SpaceX%20Interactive%20Dashboard%20with%20Plotly.txt</a:t>
            </a: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Building a Dashboard with Plotly Dash</a:t>
            </a:r>
          </a:p>
        </p:txBody>
      </p:sp>
      <p:pic>
        <p:nvPicPr>
          <p:cNvPr id="6" name="Picture 5">
            <a:extLst>
              <a:ext uri="{FF2B5EF4-FFF2-40B4-BE49-F238E27FC236}">
                <a16:creationId xmlns:a16="http://schemas.microsoft.com/office/drawing/2014/main" id="{F5BF2879-989E-296B-504C-3B6389464138}"/>
              </a:ext>
            </a:extLst>
          </p:cNvPr>
          <p:cNvPicPr>
            <a:picLocks noChangeAspect="1"/>
          </p:cNvPicPr>
          <p:nvPr/>
        </p:nvPicPr>
        <p:blipFill>
          <a:blip r:embed="rId3"/>
          <a:stretch>
            <a:fillRect/>
          </a:stretch>
        </p:blipFill>
        <p:spPr>
          <a:xfrm>
            <a:off x="7514782" y="1582993"/>
            <a:ext cx="4480573" cy="4442579"/>
          </a:xfrm>
          <a:prstGeom prst="rect">
            <a:avLst/>
          </a:prstGeom>
        </p:spPr>
      </p:pic>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1800" dirty="0">
                <a:latin typeface="Abadi" panose="020B0604020104020204" pitchFamily="34" charset="0"/>
              </a:rPr>
              <a:t>The initial dataset is split into a training and testing set.</a:t>
            </a:r>
          </a:p>
          <a:p>
            <a:pPr>
              <a:lnSpc>
                <a:spcPct val="100000"/>
              </a:lnSpc>
              <a:spcBef>
                <a:spcPts val="1400"/>
              </a:spcBef>
            </a:pPr>
            <a:r>
              <a:rPr lang="en-US" sz="1800" dirty="0">
                <a:latin typeface="Abadi" panose="020B0604020104020204" pitchFamily="34" charset="0"/>
              </a:rPr>
              <a:t>Logistic Regression, Support Vector Machine, K-Nearest Neighbor and Decision Tree models were to be selected as the prime data prediction algorithm for categorical outcomes.</a:t>
            </a:r>
          </a:p>
          <a:p>
            <a:pPr>
              <a:lnSpc>
                <a:spcPct val="100000"/>
              </a:lnSpc>
              <a:spcBef>
                <a:spcPts val="1400"/>
              </a:spcBef>
            </a:pPr>
            <a:r>
              <a:rPr lang="en-US" sz="1800" dirty="0">
                <a:latin typeface="Abadi" panose="020B0604020104020204" pitchFamily="34" charset="0"/>
              </a:rPr>
              <a:t>The models were imported, a GridSearchCV object was created, and their parameters were tuned, respectively.</a:t>
            </a:r>
          </a:p>
          <a:p>
            <a:pPr>
              <a:lnSpc>
                <a:spcPct val="100000"/>
              </a:lnSpc>
              <a:spcBef>
                <a:spcPts val="1400"/>
              </a:spcBef>
            </a:pPr>
            <a:r>
              <a:rPr lang="en-US" sz="1800" dirty="0">
                <a:solidFill>
                  <a:schemeClr val="accent3">
                    <a:lumMod val="25000"/>
                  </a:schemeClr>
                </a:solidFill>
                <a:latin typeface="Abadi" panose="020B0604020104020204" pitchFamily="34" charset="0"/>
              </a:rPr>
              <a:t>The models were trained, and their accuracy scores were calculated and confusion matrices plotted.</a:t>
            </a:r>
          </a:p>
          <a:p>
            <a:pPr>
              <a:lnSpc>
                <a:spcPct val="100000"/>
              </a:lnSpc>
              <a:spcBef>
                <a:spcPts val="1400"/>
              </a:spcBef>
            </a:pPr>
            <a:r>
              <a:rPr lang="en-US" sz="1800" dirty="0">
                <a:solidFill>
                  <a:schemeClr val="accent3">
                    <a:lumMod val="25000"/>
                  </a:schemeClr>
                </a:solidFill>
                <a:latin typeface="Abadi" panose="020B0604020104020204" pitchFamily="34" charset="0"/>
              </a:rPr>
              <a:t>The best performing classifying model is found to be the Decision Tree model.</a:t>
            </a:r>
          </a:p>
          <a:p>
            <a:pPr>
              <a:lnSpc>
                <a:spcPct val="100000"/>
              </a:lnSpc>
              <a:spcBef>
                <a:spcPts val="1400"/>
              </a:spcBef>
            </a:pPr>
            <a:r>
              <a:rPr lang="en-US" sz="1800" dirty="0">
                <a:solidFill>
                  <a:schemeClr val="accent3">
                    <a:lumMod val="25000"/>
                  </a:schemeClr>
                </a:solidFill>
                <a:latin typeface="Abadi" panose="020B0604020104020204" pitchFamily="34" charset="0"/>
              </a:rPr>
              <a:t>Link to the GitHub notebook:</a:t>
            </a:r>
          </a:p>
          <a:p>
            <a:pPr marL="457200" lvl="1" indent="0">
              <a:lnSpc>
                <a:spcPct val="100000"/>
              </a:lnSpc>
              <a:spcBef>
                <a:spcPts val="1400"/>
              </a:spcBef>
              <a:buNone/>
            </a:pPr>
            <a:r>
              <a:rPr lang="en-US" sz="1600" dirty="0">
                <a:solidFill>
                  <a:schemeClr val="accent3">
                    <a:lumMod val="25000"/>
                  </a:schemeClr>
                </a:solidFill>
                <a:latin typeface="Abadi" panose="020B0604020104020204" pitchFamily="34" charset="0"/>
              </a:rPr>
              <a:t>https://github.com/JohnLeGreat/data_science_capstone_project/blob/main/08%20SpaceX%20Machine%20Learning%20Prediction.ipynb</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10229646" cy="486560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100000"/>
              </a:lnSpc>
              <a:spcBef>
                <a:spcPts val="1400"/>
              </a:spcBef>
              <a:spcAft>
                <a:spcPts val="0"/>
              </a:spcAft>
              <a:buClrTx/>
              <a:buSzTx/>
              <a:buFont typeface="Arial"/>
              <a:buChar char="•"/>
              <a:tabLst/>
              <a:defRPr/>
            </a:pPr>
            <a:r>
              <a:rPr kumimoji="0" lang="en-US" sz="2600" b="0" i="0" u="none" strike="noStrike" kern="1200" cap="none" spc="0" normalizeH="0" baseline="0" noProof="0" dirty="0">
                <a:ln>
                  <a:noFill/>
                </a:ln>
                <a:solidFill>
                  <a:srgbClr val="A5A5A5">
                    <a:lumMod val="25000"/>
                  </a:srgbClr>
                </a:solidFill>
                <a:effectLst/>
                <a:uLnTx/>
                <a:uFillTx/>
                <a:latin typeface="Abadi" panose="020B0604020104020204" pitchFamily="34" charset="0"/>
                <a:ea typeface="+mn-ea"/>
                <a:cs typeface="+mn-cs"/>
              </a:rPr>
              <a:t>EDA</a:t>
            </a:r>
          </a:p>
          <a:p>
            <a:pPr marL="685800" marR="0" lvl="1" indent="-228600" algn="l" defTabSz="914400" rtl="0" eaLnBrk="1" fontAlgn="auto" latinLnBrk="0" hangingPunct="1">
              <a:lnSpc>
                <a:spcPct val="100000"/>
              </a:lnSpc>
              <a:spcBef>
                <a:spcPts val="1400"/>
              </a:spcBef>
              <a:spcAft>
                <a:spcPts val="0"/>
              </a:spcAft>
              <a:buClrTx/>
              <a:buSzTx/>
              <a:buFont typeface="Arial"/>
              <a:buChar char="•"/>
              <a:tabLst/>
              <a:defRPr/>
            </a:pPr>
            <a:r>
              <a:rPr kumimoji="0" lang="en-US" sz="2200" b="0" i="0" u="none" strike="noStrike" kern="1200" cap="none" spc="0" normalizeH="0" baseline="0" noProof="0" dirty="0">
                <a:ln>
                  <a:noFill/>
                </a:ln>
                <a:solidFill>
                  <a:srgbClr val="A5A5A5">
                    <a:lumMod val="25000"/>
                  </a:srgbClr>
                </a:solidFill>
                <a:effectLst/>
                <a:uLnTx/>
                <a:uFillTx/>
                <a:latin typeface="Abadi" panose="020B0604020104020204" pitchFamily="34" charset="0"/>
                <a:ea typeface="+mn-ea"/>
                <a:cs typeface="+mn-cs"/>
              </a:rPr>
              <a:t>The orbits that has full success rates are ES-L1, GEO, HEO, and SSO.</a:t>
            </a:r>
          </a:p>
          <a:p>
            <a:pPr marL="685800" marR="0" lvl="1" indent="-228600" algn="l" defTabSz="914400" rtl="0" eaLnBrk="1" fontAlgn="auto" latinLnBrk="0" hangingPunct="1">
              <a:lnSpc>
                <a:spcPct val="100000"/>
              </a:lnSpc>
              <a:spcBef>
                <a:spcPts val="1400"/>
              </a:spcBef>
              <a:spcAft>
                <a:spcPts val="0"/>
              </a:spcAft>
              <a:buClrTx/>
              <a:buSzTx/>
              <a:buFont typeface="Arial"/>
              <a:buChar char="•"/>
              <a:tabLst/>
              <a:defRPr/>
            </a:pPr>
            <a:r>
              <a:rPr kumimoji="0" lang="en-US" sz="2200" b="0" i="0" u="none" strike="noStrike" kern="1200" cap="none" spc="0" normalizeH="0" baseline="0" noProof="0" dirty="0">
                <a:ln>
                  <a:noFill/>
                </a:ln>
                <a:solidFill>
                  <a:srgbClr val="A5A5A5">
                    <a:lumMod val="25000"/>
                  </a:srgbClr>
                </a:solidFill>
                <a:effectLst/>
                <a:uLnTx/>
                <a:uFillTx/>
                <a:latin typeface="Abadi" panose="020B0604020104020204" pitchFamily="34" charset="0"/>
                <a:ea typeface="+mn-ea"/>
                <a:cs typeface="+mn-cs"/>
              </a:rPr>
              <a:t>For LEO, number of flights have positive correlation with success rate; however, in GTO, the number of flights seem to have no correlation with success rate.</a:t>
            </a:r>
          </a:p>
          <a:p>
            <a:pPr marL="685800" marR="0" lvl="1" indent="-228600" algn="l" defTabSz="914400" rtl="0" eaLnBrk="1" fontAlgn="auto" latinLnBrk="0" hangingPunct="1">
              <a:lnSpc>
                <a:spcPct val="100000"/>
              </a:lnSpc>
              <a:spcBef>
                <a:spcPts val="1400"/>
              </a:spcBef>
              <a:spcAft>
                <a:spcPts val="0"/>
              </a:spcAft>
              <a:buClrTx/>
              <a:buSzTx/>
              <a:buFont typeface="Arial"/>
              <a:buChar char="•"/>
              <a:tabLst/>
              <a:defRPr/>
            </a:pPr>
            <a:r>
              <a:rPr kumimoji="0" lang="en-US" sz="2200" b="0" i="0" u="none" strike="noStrike" kern="1200" cap="none" spc="0" normalizeH="0" baseline="0" noProof="0" dirty="0">
                <a:ln>
                  <a:noFill/>
                </a:ln>
                <a:solidFill>
                  <a:srgbClr val="A5A5A5">
                    <a:lumMod val="25000"/>
                  </a:srgbClr>
                </a:solidFill>
                <a:effectLst/>
                <a:uLnTx/>
                <a:uFillTx/>
                <a:latin typeface="Abadi" panose="020B0604020104020204" pitchFamily="34" charset="0"/>
                <a:ea typeface="+mn-ea"/>
                <a:cs typeface="+mn-cs"/>
              </a:rPr>
              <a:t>For Polar, LEO and ISS, payload mass is positively correlated with success rate; however, in GTO, the correlation is indistinguishable.</a:t>
            </a:r>
          </a:p>
          <a:p>
            <a:pPr marL="685800" marR="0" lvl="1" indent="-228600" algn="l" defTabSz="914400" rtl="0" eaLnBrk="1" fontAlgn="auto" latinLnBrk="0" hangingPunct="1">
              <a:lnSpc>
                <a:spcPct val="100000"/>
              </a:lnSpc>
              <a:spcBef>
                <a:spcPts val="1400"/>
              </a:spcBef>
              <a:spcAft>
                <a:spcPts val="0"/>
              </a:spcAft>
              <a:buClrTx/>
              <a:buSzTx/>
              <a:buFont typeface="Arial"/>
              <a:buChar char="•"/>
              <a:tabLst/>
              <a:defRPr/>
            </a:pPr>
            <a:r>
              <a:rPr kumimoji="0" lang="en-US" sz="2200" b="0" i="0" u="none" strike="noStrike" kern="1200" cap="none" spc="0" normalizeH="0" baseline="0" noProof="0" dirty="0">
                <a:ln>
                  <a:noFill/>
                </a:ln>
                <a:solidFill>
                  <a:srgbClr val="A5A5A5">
                    <a:lumMod val="25000"/>
                  </a:srgbClr>
                </a:solidFill>
                <a:effectLst/>
                <a:uLnTx/>
                <a:uFillTx/>
                <a:latin typeface="Abadi" panose="020B0604020104020204" pitchFamily="34" charset="0"/>
                <a:ea typeface="+mn-ea"/>
                <a:cs typeface="+mn-cs"/>
              </a:rPr>
              <a:t>The success rate of launches is increasing by year since 2013.</a:t>
            </a:r>
          </a:p>
          <a:p>
            <a:pPr marL="685800" marR="0" lvl="1" indent="-228600" algn="l" defTabSz="914400" rtl="0" eaLnBrk="1" fontAlgn="auto" latinLnBrk="0" hangingPunct="1">
              <a:lnSpc>
                <a:spcPct val="90000"/>
              </a:lnSpc>
              <a:spcBef>
                <a:spcPts val="500"/>
              </a:spcBef>
              <a:spcAft>
                <a:spcPts val="0"/>
              </a:spcAft>
              <a:buClrTx/>
              <a:buSzTx/>
              <a:buFont typeface="Arial"/>
              <a:buChar char="•"/>
              <a:tabLst/>
              <a:defRPr/>
            </a:pPr>
            <a:endParaRPr kumimoji="0" lang="en-US" sz="1800" b="0" i="0" u="none" strike="noStrike" kern="1200" cap="none" spc="0" normalizeH="0" baseline="0" noProof="0" dirty="0">
              <a:ln>
                <a:noFill/>
              </a:ln>
              <a:solidFill>
                <a:srgbClr val="0070C0"/>
              </a:solidFill>
              <a:effectLst/>
              <a:uLnTx/>
              <a:uFillTx/>
              <a:latin typeface="IBM Plex Mono Text" panose="020B0509050203000203" pitchFamily="49" charset="0"/>
              <a:ea typeface="+mn-ea"/>
              <a:cs typeface="+mn-cs"/>
            </a:endParaRPr>
          </a:p>
          <a:p>
            <a:pPr marL="457200" marR="0" lvl="1" indent="0" algn="l" defTabSz="914400" rtl="0" eaLnBrk="1" fontAlgn="auto" latinLnBrk="0" hangingPunct="1">
              <a:lnSpc>
                <a:spcPct val="90000"/>
              </a:lnSpc>
              <a:spcBef>
                <a:spcPts val="500"/>
              </a:spcBef>
              <a:spcAft>
                <a:spcPts val="0"/>
              </a:spcAft>
              <a:buClrTx/>
              <a:buSzTx/>
              <a:buFont typeface="Arial"/>
              <a:buNone/>
              <a:tabLst/>
              <a:defRPr/>
            </a:pPr>
            <a:endParaRPr kumimoji="0" lang="en-US" sz="1800" b="0" i="0" u="none" strike="noStrike" kern="1200" cap="none" spc="0" normalizeH="0" baseline="0" noProof="0" dirty="0">
              <a:ln>
                <a:noFill/>
              </a:ln>
              <a:solidFill>
                <a:srgbClr val="0070C0"/>
              </a:solidFill>
              <a:effectLst/>
              <a:uLnTx/>
              <a:uFillTx/>
              <a:latin typeface="IBM Plex Mono Text" panose="020B0509050203000203" pitchFamily="49" charset="0"/>
              <a:ea typeface="+mn-ea"/>
              <a:cs typeface="+mn-cs"/>
            </a:endParaRPr>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75537C-CA84-1446-933C-8E9D027F9201}" type="slidenum">
              <a:rPr kumimoji="0" lang="en-US" sz="1600" b="0" i="0" u="none" strike="noStrike" kern="1200" cap="none" spc="0" normalizeH="0" baseline="0" noProof="0" smtClean="0">
                <a:ln>
                  <a:noFill/>
                </a:ln>
                <a:solidFill>
                  <a:srgbClr val="1C7DDB"/>
                </a:solidFill>
                <a:effectLst/>
                <a:uLnTx/>
                <a:uFillTx/>
                <a:latin typeface="Abadi" panose="020B06040201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600" b="0" i="0" u="none" strike="noStrike" kern="1200" cap="none" spc="0" normalizeH="0" baseline="0" noProof="0">
              <a:ln>
                <a:noFill/>
              </a:ln>
              <a:solidFill>
                <a:srgbClr val="1C7DDB"/>
              </a:solidFill>
              <a:effectLst/>
              <a:uLnTx/>
              <a:uFillTx/>
              <a:latin typeface="Abadi" panose="020B0604020104020204" pitchFamily="34" charset="0"/>
              <a:ea typeface="+mn-ea"/>
              <a:cs typeface="+mn-cs"/>
            </a:endParaRPr>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0B49CB"/>
                </a:solidFill>
                <a:effectLst/>
                <a:uLnTx/>
                <a:uFillTx/>
                <a:latin typeface="Abadi"/>
              </a:rPr>
              <a:t>Results</a:t>
            </a:r>
            <a:endParaRPr kumimoji="0" lang="en-US" sz="4000" b="0" i="0" u="none" strike="noStrike" kern="1200" cap="none" spc="0" normalizeH="0" baseline="0" noProof="0" dirty="0">
              <a:ln>
                <a:noFill/>
              </a:ln>
              <a:solidFill>
                <a:srgbClr val="0B49CB"/>
              </a:solidFill>
              <a:effectLst/>
              <a:uLnTx/>
              <a:uFillTx/>
              <a:latin typeface="IBM Plex Mono SemiBold" panose="020B0709050203000203" pitchFamily="49" charset="0"/>
            </a:endParaRPr>
          </a:p>
        </p:txBody>
      </p:sp>
    </p:spTree>
    <p:extLst>
      <p:ext uri="{BB962C8B-B14F-4D97-AF65-F5344CB8AC3E}">
        <p14:creationId xmlns:p14="http://schemas.microsoft.com/office/powerpoint/2010/main" val="3505155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10229646" cy="486560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100000"/>
              </a:lnSpc>
              <a:spcBef>
                <a:spcPts val="1400"/>
              </a:spcBef>
              <a:spcAft>
                <a:spcPts val="0"/>
              </a:spcAft>
              <a:buClrTx/>
              <a:buSzTx/>
              <a:buFont typeface="Arial"/>
              <a:buChar char="•"/>
              <a:tabLst/>
              <a:defRPr/>
            </a:pPr>
            <a:r>
              <a:rPr kumimoji="0" lang="en-US" sz="2600" b="0" i="0" u="none" strike="noStrike" kern="1200" cap="none" spc="0" normalizeH="0" baseline="0" noProof="0" dirty="0" err="1">
                <a:ln>
                  <a:noFill/>
                </a:ln>
                <a:solidFill>
                  <a:srgbClr val="A5A5A5">
                    <a:lumMod val="25000"/>
                  </a:srgbClr>
                </a:solidFill>
                <a:effectLst/>
                <a:uLnTx/>
                <a:uFillTx/>
                <a:latin typeface="Abadi" panose="020B0604020104020204" pitchFamily="34" charset="0"/>
                <a:ea typeface="+mn-ea"/>
                <a:cs typeface="+mn-cs"/>
              </a:rPr>
              <a:t>Plotly</a:t>
            </a:r>
            <a:r>
              <a:rPr kumimoji="0" lang="en-US" sz="2600" b="0" i="0" u="none" strike="noStrike" kern="1200" cap="none" spc="0" normalizeH="0" baseline="0" noProof="0" dirty="0">
                <a:ln>
                  <a:noFill/>
                </a:ln>
                <a:solidFill>
                  <a:srgbClr val="A5A5A5">
                    <a:lumMod val="25000"/>
                  </a:srgbClr>
                </a:solidFill>
                <a:effectLst/>
                <a:uLnTx/>
                <a:uFillTx/>
                <a:latin typeface="Abadi" panose="020B0604020104020204" pitchFamily="34" charset="0"/>
                <a:ea typeface="+mn-ea"/>
                <a:cs typeface="+mn-cs"/>
              </a:rPr>
              <a:t> Dashboard</a:t>
            </a:r>
          </a:p>
          <a:p>
            <a:pPr marL="457200" marR="0" lvl="1" indent="0" algn="l" defTabSz="914400" rtl="0" eaLnBrk="1" fontAlgn="auto" latinLnBrk="0" hangingPunct="1">
              <a:lnSpc>
                <a:spcPct val="90000"/>
              </a:lnSpc>
              <a:spcBef>
                <a:spcPts val="500"/>
              </a:spcBef>
              <a:spcAft>
                <a:spcPts val="0"/>
              </a:spcAft>
              <a:buClrTx/>
              <a:buSzTx/>
              <a:buFont typeface="Arial"/>
              <a:buNone/>
              <a:tabLst/>
              <a:defRPr/>
            </a:pPr>
            <a:endParaRPr kumimoji="0" lang="en-US" sz="1800" b="0" i="0" u="none" strike="noStrike" kern="1200" cap="none" spc="0" normalizeH="0" baseline="0" noProof="0" dirty="0">
              <a:ln>
                <a:noFill/>
              </a:ln>
              <a:solidFill>
                <a:srgbClr val="0070C0"/>
              </a:solidFill>
              <a:effectLst/>
              <a:uLnTx/>
              <a:uFillTx/>
              <a:latin typeface="IBM Plex Mono Text" panose="020B0509050203000203" pitchFamily="49" charset="0"/>
              <a:ea typeface="+mn-ea"/>
              <a:cs typeface="+mn-cs"/>
            </a:endParaRPr>
          </a:p>
          <a:p>
            <a:pPr marL="457200" marR="0" lvl="1" indent="0" algn="l" defTabSz="914400" rtl="0" eaLnBrk="1" fontAlgn="auto" latinLnBrk="0" hangingPunct="1">
              <a:lnSpc>
                <a:spcPct val="90000"/>
              </a:lnSpc>
              <a:spcBef>
                <a:spcPts val="500"/>
              </a:spcBef>
              <a:spcAft>
                <a:spcPts val="0"/>
              </a:spcAft>
              <a:buClrTx/>
              <a:buSzTx/>
              <a:buFont typeface="Arial"/>
              <a:buNone/>
              <a:tabLst/>
              <a:defRPr/>
            </a:pPr>
            <a:endParaRPr kumimoji="0" lang="en-US" sz="1800" b="0" i="0" u="none" strike="noStrike" kern="1200" cap="none" spc="0" normalizeH="0" baseline="0" noProof="0" dirty="0">
              <a:ln>
                <a:noFill/>
              </a:ln>
              <a:solidFill>
                <a:srgbClr val="0070C0"/>
              </a:solidFill>
              <a:effectLst/>
              <a:uLnTx/>
              <a:uFillTx/>
              <a:latin typeface="IBM Plex Mono Text" panose="020B0509050203000203" pitchFamily="49" charset="0"/>
              <a:ea typeface="+mn-ea"/>
              <a:cs typeface="+mn-cs"/>
            </a:endParaRPr>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75537C-CA84-1446-933C-8E9D027F9201}" type="slidenum">
              <a:rPr kumimoji="0" lang="en-US" sz="1600" b="0" i="0" u="none" strike="noStrike" kern="1200" cap="none" spc="0" normalizeH="0" baseline="0" noProof="0" smtClean="0">
                <a:ln>
                  <a:noFill/>
                </a:ln>
                <a:solidFill>
                  <a:srgbClr val="1C7DDB"/>
                </a:solidFill>
                <a:effectLst/>
                <a:uLnTx/>
                <a:uFillTx/>
                <a:latin typeface="Abadi" panose="020B06040201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600" b="0" i="0" u="none" strike="noStrike" kern="1200" cap="none" spc="0" normalizeH="0" baseline="0" noProof="0">
              <a:ln>
                <a:noFill/>
              </a:ln>
              <a:solidFill>
                <a:srgbClr val="1C7DDB"/>
              </a:solidFill>
              <a:effectLst/>
              <a:uLnTx/>
              <a:uFillTx/>
              <a:latin typeface="Abadi" panose="020B0604020104020204" pitchFamily="34" charset="0"/>
              <a:ea typeface="+mn-ea"/>
              <a:cs typeface="+mn-cs"/>
            </a:endParaRPr>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0B49CB"/>
                </a:solidFill>
                <a:effectLst/>
                <a:uLnTx/>
                <a:uFillTx/>
                <a:latin typeface="Abadi"/>
              </a:rPr>
              <a:t>Results</a:t>
            </a:r>
            <a:endParaRPr kumimoji="0" lang="en-US" sz="4000" b="0" i="0" u="none" strike="noStrike" kern="1200" cap="none" spc="0" normalizeH="0" baseline="0" noProof="0" dirty="0">
              <a:ln>
                <a:noFill/>
              </a:ln>
              <a:solidFill>
                <a:srgbClr val="0B49CB"/>
              </a:solidFill>
              <a:effectLst/>
              <a:uLnTx/>
              <a:uFillTx/>
              <a:latin typeface="IBM Plex Mono SemiBold" panose="020B0709050203000203" pitchFamily="49" charset="0"/>
            </a:endParaRPr>
          </a:p>
        </p:txBody>
      </p:sp>
      <p:pic>
        <p:nvPicPr>
          <p:cNvPr id="3" name="Picture 2" descr="A screenshot of a graph&#10;&#10;Description automatically generated">
            <a:extLst>
              <a:ext uri="{FF2B5EF4-FFF2-40B4-BE49-F238E27FC236}">
                <a16:creationId xmlns:a16="http://schemas.microsoft.com/office/drawing/2014/main" id="{94A39061-4AFC-FAD5-90B7-CE66DAF05308}"/>
              </a:ext>
            </a:extLst>
          </p:cNvPr>
          <p:cNvPicPr>
            <a:picLocks noChangeAspect="1"/>
          </p:cNvPicPr>
          <p:nvPr/>
        </p:nvPicPr>
        <p:blipFill>
          <a:blip r:embed="rId4"/>
          <a:stretch>
            <a:fillRect/>
          </a:stretch>
        </p:blipFill>
        <p:spPr>
          <a:xfrm>
            <a:off x="1424218" y="2354089"/>
            <a:ext cx="10033754" cy="4318854"/>
          </a:xfrm>
          <a:prstGeom prst="rect">
            <a:avLst/>
          </a:prstGeom>
        </p:spPr>
      </p:pic>
    </p:spTree>
    <p:extLst>
      <p:ext uri="{BB962C8B-B14F-4D97-AF65-F5344CB8AC3E}">
        <p14:creationId xmlns:p14="http://schemas.microsoft.com/office/powerpoint/2010/main" val="41640523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6" y="1807337"/>
            <a:ext cx="5353198" cy="43673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lnSpc>
                <a:spcPct val="100000"/>
              </a:lnSpc>
              <a:spcBef>
                <a:spcPts val="1400"/>
              </a:spcBef>
            </a:pPr>
            <a:r>
              <a:rPr lang="en-US" sz="1800" dirty="0">
                <a:solidFill>
                  <a:schemeClr val="accent3">
                    <a:lumMod val="25000"/>
                  </a:schemeClr>
                </a:solidFill>
                <a:latin typeface="Abadi" panose="020B0604020104020204" pitchFamily="34" charset="0"/>
              </a:rPr>
              <a:t>All machine learning models have similar accuracy scores. </a:t>
            </a:r>
          </a:p>
          <a:p>
            <a:pPr lvl="1">
              <a:lnSpc>
                <a:spcPct val="100000"/>
              </a:lnSpc>
              <a:spcBef>
                <a:spcPts val="1400"/>
              </a:spcBef>
            </a:pPr>
            <a:r>
              <a:rPr lang="en-US" sz="1800" dirty="0">
                <a:solidFill>
                  <a:schemeClr val="accent3">
                    <a:lumMod val="25000"/>
                  </a:schemeClr>
                </a:solidFill>
                <a:latin typeface="Abadi" panose="020B0604020104020204" pitchFamily="34" charset="0"/>
              </a:rPr>
              <a:t>The machine learning models produced similar confusion matrices.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pic>
        <p:nvPicPr>
          <p:cNvPr id="3" name="Picture 2">
            <a:extLst>
              <a:ext uri="{FF2B5EF4-FFF2-40B4-BE49-F238E27FC236}">
                <a16:creationId xmlns:a16="http://schemas.microsoft.com/office/drawing/2014/main" id="{1F996A65-07F1-02A5-9689-F3B15A44335C}"/>
              </a:ext>
            </a:extLst>
          </p:cNvPr>
          <p:cNvPicPr>
            <a:picLocks noChangeAspect="1"/>
          </p:cNvPicPr>
          <p:nvPr/>
        </p:nvPicPr>
        <p:blipFill>
          <a:blip r:embed="rId4"/>
          <a:stretch>
            <a:fillRect/>
          </a:stretch>
        </p:blipFill>
        <p:spPr>
          <a:xfrm>
            <a:off x="6499827" y="1495507"/>
            <a:ext cx="4958145" cy="2495490"/>
          </a:xfrm>
          <a:prstGeom prst="rect">
            <a:avLst/>
          </a:prstGeom>
        </p:spPr>
      </p:pic>
      <p:pic>
        <p:nvPicPr>
          <p:cNvPr id="6" name="Picture 5">
            <a:extLst>
              <a:ext uri="{FF2B5EF4-FFF2-40B4-BE49-F238E27FC236}">
                <a16:creationId xmlns:a16="http://schemas.microsoft.com/office/drawing/2014/main" id="{6EE6B401-2E43-9A03-0606-D969F5508E5C}"/>
              </a:ext>
            </a:extLst>
          </p:cNvPr>
          <p:cNvPicPr>
            <a:picLocks noChangeAspect="1"/>
          </p:cNvPicPr>
          <p:nvPr/>
        </p:nvPicPr>
        <p:blipFill>
          <a:blip r:embed="rId5"/>
          <a:stretch>
            <a:fillRect/>
          </a:stretch>
        </p:blipFill>
        <p:spPr>
          <a:xfrm>
            <a:off x="2479095" y="3822017"/>
            <a:ext cx="3265672" cy="2707326"/>
          </a:xfrm>
          <a:prstGeom prst="rect">
            <a:avLst/>
          </a:prstGeom>
        </p:spPr>
      </p:pic>
    </p:spTree>
    <p:extLst>
      <p:ext uri="{BB962C8B-B14F-4D97-AF65-F5344CB8AC3E}">
        <p14:creationId xmlns:p14="http://schemas.microsoft.com/office/powerpoint/2010/main" val="3210089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3" y="2057400"/>
            <a:ext cx="3932238" cy="3811588"/>
          </a:xfrm>
          <a:prstGeom prst="rect">
            <a:avLst/>
          </a:prstGeom>
        </p:spPr>
        <p:txBody>
          <a:bodyPr>
            <a:normAutofit/>
          </a:bodyPr>
          <a:lstStyle/>
          <a:p>
            <a:pPr>
              <a:lnSpc>
                <a:spcPct val="100000"/>
              </a:lnSpc>
              <a:spcBef>
                <a:spcPts val="1400"/>
              </a:spcBef>
            </a:pPr>
            <a:r>
              <a:rPr lang="en-MY" sz="2200" dirty="0">
                <a:solidFill>
                  <a:schemeClr val="accent3">
                    <a:lumMod val="25000"/>
                  </a:schemeClr>
                </a:solidFill>
                <a:latin typeface="Abadi" panose="020B0604020104020204" pitchFamily="34" charset="0"/>
              </a:rPr>
              <a:t>From the scatter plot, flight number is positively correlated with launch success, where flight number &gt; 20 charted more positive outcomes.</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3A70FC28-50BE-EA64-93D3-5596A1E6AD51}"/>
              </a:ext>
            </a:extLst>
          </p:cNvPr>
          <p:cNvPicPr>
            <a:picLocks noChangeAspect="1"/>
          </p:cNvPicPr>
          <p:nvPr/>
        </p:nvPicPr>
        <p:blipFill>
          <a:blip r:embed="rId3"/>
          <a:stretch>
            <a:fillRect/>
          </a:stretch>
        </p:blipFill>
        <p:spPr>
          <a:xfrm>
            <a:off x="5617939" y="1274266"/>
            <a:ext cx="5840033" cy="4564740"/>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MY" sz="2200" dirty="0">
                <a:solidFill>
                  <a:schemeClr val="accent3">
                    <a:lumMod val="25000"/>
                  </a:schemeClr>
                </a:solidFill>
                <a:latin typeface="Abadi" panose="020B0604020104020204" pitchFamily="34" charset="0"/>
              </a:rPr>
              <a:t>From the scatter plot, payload mass is positively correlated with launch success.</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a:extLst>
              <a:ext uri="{FF2B5EF4-FFF2-40B4-BE49-F238E27FC236}">
                <a16:creationId xmlns:a16="http://schemas.microsoft.com/office/drawing/2014/main" id="{9A6E0CF1-5250-26D1-CC7F-CA4E8C8F636F}"/>
              </a:ext>
            </a:extLst>
          </p:cNvPr>
          <p:cNvPicPr>
            <a:picLocks noChangeAspect="1"/>
          </p:cNvPicPr>
          <p:nvPr/>
        </p:nvPicPr>
        <p:blipFill>
          <a:blip r:embed="rId3"/>
          <a:stretch>
            <a:fillRect/>
          </a:stretch>
        </p:blipFill>
        <p:spPr>
          <a:xfrm>
            <a:off x="5552079" y="1149964"/>
            <a:ext cx="6403947" cy="4875610"/>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82114"/>
            <a:ext cx="3932238" cy="3811588"/>
          </a:xfrm>
          <a:prstGeom prst="rect">
            <a:avLst/>
          </a:prstGeom>
        </p:spPr>
        <p:txBody>
          <a:bodyPr>
            <a:normAutofit/>
          </a:bodyPr>
          <a:lstStyle/>
          <a:p>
            <a:pPr>
              <a:lnSpc>
                <a:spcPct val="100000"/>
              </a:lnSpc>
              <a:spcBef>
                <a:spcPts val="1400"/>
              </a:spcBef>
            </a:pPr>
            <a:r>
              <a:rPr lang="en-MY" sz="2200" dirty="0">
                <a:solidFill>
                  <a:schemeClr val="accent3">
                    <a:lumMod val="25000"/>
                  </a:schemeClr>
                </a:solidFill>
                <a:latin typeface="Abadi" panose="020B0604020104020204" pitchFamily="34" charset="0"/>
              </a:rPr>
              <a:t>From the bar chart, launches to orbits ES-L1, GEO, HEO and SSO has the highest success rates, whereas launches to orbits GTO has the lowest success rate.</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2" name="Picture 1">
            <a:extLst>
              <a:ext uri="{FF2B5EF4-FFF2-40B4-BE49-F238E27FC236}">
                <a16:creationId xmlns:a16="http://schemas.microsoft.com/office/drawing/2014/main" id="{909DC86F-D137-F436-5080-D31CB4C84011}"/>
              </a:ext>
            </a:extLst>
          </p:cNvPr>
          <p:cNvPicPr>
            <a:picLocks noChangeAspect="1"/>
          </p:cNvPicPr>
          <p:nvPr/>
        </p:nvPicPr>
        <p:blipFill>
          <a:blip r:embed="rId3"/>
          <a:stretch>
            <a:fillRect/>
          </a:stretch>
        </p:blipFill>
        <p:spPr>
          <a:xfrm>
            <a:off x="5917900" y="1441438"/>
            <a:ext cx="4986597" cy="4584136"/>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3932238" cy="3811588"/>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From the scatter plot, flight number is positively correlated with launch success, except in GTO, where the relationship is indistinguishable. </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4BB96AB6-AE93-D423-74EA-E41B0894938A}"/>
              </a:ext>
            </a:extLst>
          </p:cNvPr>
          <p:cNvPicPr>
            <a:picLocks noChangeAspect="1"/>
          </p:cNvPicPr>
          <p:nvPr/>
        </p:nvPicPr>
        <p:blipFill>
          <a:blip r:embed="rId3"/>
          <a:stretch>
            <a:fillRect/>
          </a:stretch>
        </p:blipFill>
        <p:spPr>
          <a:xfrm>
            <a:off x="5134944" y="1528550"/>
            <a:ext cx="6287045" cy="2758679"/>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57400"/>
            <a:ext cx="3932238" cy="3811588"/>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From the scatter plot, payload mass is positively correlated with launch success in LEO, ISS and PO.</a:t>
            </a:r>
          </a:p>
          <a:p>
            <a:pPr>
              <a:lnSpc>
                <a:spcPct val="100000"/>
              </a:lnSpc>
              <a:spcBef>
                <a:spcPts val="1400"/>
              </a:spcBef>
            </a:pPr>
            <a:r>
              <a:rPr lang="en-CA" sz="2200" dirty="0">
                <a:solidFill>
                  <a:schemeClr val="accent3">
                    <a:lumMod val="25000"/>
                  </a:schemeClr>
                </a:solidFill>
                <a:latin typeface="Abadi" panose="020B0604020104020204" pitchFamily="34" charset="0"/>
              </a:rPr>
              <a:t>However, in GTO, the relationship is not distinguishable; there seems to be no relationship between payload mass and launch success.</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8F1E5234-49BB-2C17-A16D-7ACEE1045006}"/>
              </a:ext>
            </a:extLst>
          </p:cNvPr>
          <p:cNvPicPr>
            <a:picLocks noChangeAspect="1"/>
          </p:cNvPicPr>
          <p:nvPr/>
        </p:nvPicPr>
        <p:blipFill>
          <a:blip r:embed="rId3"/>
          <a:stretch>
            <a:fillRect/>
          </a:stretch>
        </p:blipFill>
        <p:spPr>
          <a:xfrm>
            <a:off x="5165427" y="1547842"/>
            <a:ext cx="6256562" cy="2857748"/>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MY" sz="2200" dirty="0">
                <a:solidFill>
                  <a:schemeClr val="accent3">
                    <a:lumMod val="25000"/>
                  </a:schemeClr>
                </a:solidFill>
                <a:latin typeface="Abadi" panose="020B0604020104020204" pitchFamily="34" charset="0"/>
              </a:rPr>
              <a:t>From the line plot, the success rate of launches has been increasing substantially since the year 2013.</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8" name="Picture 7" descr="A graph showing a line&#10;&#10;Description automatically generated">
            <a:extLst>
              <a:ext uri="{FF2B5EF4-FFF2-40B4-BE49-F238E27FC236}">
                <a16:creationId xmlns:a16="http://schemas.microsoft.com/office/drawing/2014/main" id="{14CC8212-C627-D205-7393-8E92CD60F982}"/>
              </a:ext>
            </a:extLst>
          </p:cNvPr>
          <p:cNvPicPr>
            <a:picLocks noChangeAspect="1"/>
          </p:cNvPicPr>
          <p:nvPr/>
        </p:nvPicPr>
        <p:blipFill>
          <a:blip r:embed="rId3"/>
          <a:stretch>
            <a:fillRect/>
          </a:stretch>
        </p:blipFill>
        <p:spPr>
          <a:xfrm>
            <a:off x="6189912" y="1697481"/>
            <a:ext cx="5268060" cy="3915321"/>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unique launch site names are CCAFS LC-40, VAFB SLC-4E, KSC LC-39 A and CCAFS SLC-40.</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a:extLst>
              <a:ext uri="{FF2B5EF4-FFF2-40B4-BE49-F238E27FC236}">
                <a16:creationId xmlns:a16="http://schemas.microsoft.com/office/drawing/2014/main" id="{C113D3AC-4A29-91C5-DAB1-09E7699C3BC9}"/>
              </a:ext>
            </a:extLst>
          </p:cNvPr>
          <p:cNvPicPr>
            <a:picLocks noChangeAspect="1"/>
          </p:cNvPicPr>
          <p:nvPr/>
        </p:nvPicPr>
        <p:blipFill>
          <a:blip r:embed="rId3"/>
          <a:stretch>
            <a:fillRect/>
          </a:stretch>
        </p:blipFill>
        <p:spPr>
          <a:xfrm>
            <a:off x="847190" y="2998838"/>
            <a:ext cx="11129841" cy="2865841"/>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5 record with launch site names beginning with ‘CCA’ were as follows:</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A83383EB-6542-2ECF-E441-7141938DA39A}"/>
              </a:ext>
            </a:extLst>
          </p:cNvPr>
          <p:cNvPicPr>
            <a:picLocks noChangeAspect="1"/>
          </p:cNvPicPr>
          <p:nvPr/>
        </p:nvPicPr>
        <p:blipFill>
          <a:blip r:embed="rId3"/>
          <a:stretch>
            <a:fillRect/>
          </a:stretch>
        </p:blipFill>
        <p:spPr>
          <a:xfrm>
            <a:off x="983789" y="2377076"/>
            <a:ext cx="6714869" cy="3799887"/>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total payload mass carried by boosters from NASA(CRS) were 45596 kg.</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8" name="Picture 7">
            <a:extLst>
              <a:ext uri="{FF2B5EF4-FFF2-40B4-BE49-F238E27FC236}">
                <a16:creationId xmlns:a16="http://schemas.microsoft.com/office/drawing/2014/main" id="{426E8FCF-71D9-B07E-E74F-1A6443522126}"/>
              </a:ext>
            </a:extLst>
          </p:cNvPr>
          <p:cNvPicPr>
            <a:picLocks noChangeAspect="1"/>
          </p:cNvPicPr>
          <p:nvPr/>
        </p:nvPicPr>
        <p:blipFill>
          <a:blip r:embed="rId3"/>
          <a:stretch>
            <a:fillRect/>
          </a:stretch>
        </p:blipFill>
        <p:spPr>
          <a:xfrm>
            <a:off x="770011" y="3982065"/>
            <a:ext cx="10682164" cy="1786276"/>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average payload mass carried by booster version F9 v1.1 is  2928.4 kg.</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B76F3D03-BA2A-EE55-4940-D256E51F227A}"/>
              </a:ext>
            </a:extLst>
          </p:cNvPr>
          <p:cNvPicPr>
            <a:picLocks noChangeAspect="1"/>
          </p:cNvPicPr>
          <p:nvPr/>
        </p:nvPicPr>
        <p:blipFill>
          <a:blip r:embed="rId3"/>
          <a:stretch>
            <a:fillRect/>
          </a:stretch>
        </p:blipFill>
        <p:spPr>
          <a:xfrm>
            <a:off x="770010" y="2688177"/>
            <a:ext cx="10341522" cy="1736918"/>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1415143"/>
            <a:ext cx="10198954" cy="5192485"/>
          </a:xfrm>
          <a:prstGeom prst="rect">
            <a:avLst/>
          </a:prstGeom>
        </p:spPr>
        <p:txBody>
          <a:bodyPr lIns="91440" tIns="45720" rIns="91440" bIns="45720" numCol="2"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400" dirty="0">
                <a:solidFill>
                  <a:schemeClr val="accent3">
                    <a:lumMod val="25000"/>
                  </a:schemeClr>
                </a:solidFill>
                <a:latin typeface="Abadi" panose="020B0604020104020204" pitchFamily="34" charset="0"/>
              </a:rPr>
              <a:t>Methodologies</a:t>
            </a:r>
          </a:p>
          <a:p>
            <a:pPr lvl="1">
              <a:lnSpc>
                <a:spcPct val="100000"/>
              </a:lnSpc>
              <a:spcBef>
                <a:spcPts val="1400"/>
              </a:spcBef>
            </a:pPr>
            <a:r>
              <a:rPr lang="en-US" sz="1800" dirty="0">
                <a:solidFill>
                  <a:schemeClr val="accent3">
                    <a:lumMod val="25000"/>
                  </a:schemeClr>
                </a:solidFill>
                <a:latin typeface="Abadi" panose="020B0604020104020204" pitchFamily="34" charset="0"/>
              </a:rPr>
              <a:t>Data Collection through API</a:t>
            </a:r>
          </a:p>
          <a:p>
            <a:pPr lvl="1">
              <a:lnSpc>
                <a:spcPct val="100000"/>
              </a:lnSpc>
              <a:spcBef>
                <a:spcPts val="1400"/>
              </a:spcBef>
            </a:pPr>
            <a:r>
              <a:rPr lang="en-US" sz="1800" dirty="0">
                <a:solidFill>
                  <a:schemeClr val="accent3">
                    <a:lumMod val="25000"/>
                  </a:schemeClr>
                </a:solidFill>
                <a:latin typeface="Abadi" panose="020B0604020104020204" pitchFamily="34" charset="0"/>
              </a:rPr>
              <a:t>Data Collection through Web Scrapping</a:t>
            </a:r>
          </a:p>
          <a:p>
            <a:pPr lvl="1">
              <a:lnSpc>
                <a:spcPct val="100000"/>
              </a:lnSpc>
              <a:spcBef>
                <a:spcPts val="1400"/>
              </a:spcBef>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pPr>
            <a:r>
              <a:rPr lang="en-US" sz="1800" dirty="0">
                <a:solidFill>
                  <a:schemeClr val="accent3">
                    <a:lumMod val="25000"/>
                  </a:schemeClr>
                </a:solidFill>
                <a:latin typeface="Abadi" panose="020B0604020104020204" pitchFamily="34" charset="0"/>
              </a:rPr>
              <a:t>Exploratory Data Analysis with SQLite</a:t>
            </a:r>
          </a:p>
          <a:p>
            <a:pPr lvl="1">
              <a:lnSpc>
                <a:spcPct val="100000"/>
              </a:lnSpc>
              <a:spcBef>
                <a:spcPts val="1400"/>
              </a:spcBef>
            </a:pPr>
            <a:r>
              <a:rPr lang="en-US" sz="1800" dirty="0">
                <a:solidFill>
                  <a:schemeClr val="accent3">
                    <a:lumMod val="25000"/>
                  </a:schemeClr>
                </a:solidFill>
                <a:latin typeface="Abadi" panose="020B0604020104020204" pitchFamily="34" charset="0"/>
              </a:rPr>
              <a:t>Exploratory Data Visualization</a:t>
            </a:r>
          </a:p>
          <a:p>
            <a:pPr lvl="1">
              <a:lnSpc>
                <a:spcPct val="100000"/>
              </a:lnSpc>
              <a:spcBef>
                <a:spcPts val="1400"/>
              </a:spcBef>
            </a:pPr>
            <a:r>
              <a:rPr lang="en-US" sz="1800" dirty="0">
                <a:solidFill>
                  <a:schemeClr val="accent3">
                    <a:lumMod val="25000"/>
                  </a:schemeClr>
                </a:solidFill>
                <a:latin typeface="Abadi" panose="020B0604020104020204" pitchFamily="34" charset="0"/>
              </a:rPr>
              <a:t>Interactive Data Visualization with Folium</a:t>
            </a:r>
          </a:p>
          <a:p>
            <a:pPr lvl="1">
              <a:lnSpc>
                <a:spcPct val="100000"/>
              </a:lnSpc>
              <a:spcBef>
                <a:spcPts val="1400"/>
              </a:spcBef>
            </a:pPr>
            <a:r>
              <a:rPr lang="en-US" sz="1800" dirty="0">
                <a:solidFill>
                  <a:schemeClr val="accent3">
                    <a:lumMod val="25000"/>
                  </a:schemeClr>
                </a:solidFill>
                <a:latin typeface="Abadi" panose="020B0604020104020204" pitchFamily="34" charset="0"/>
              </a:rPr>
              <a:t>Interactive Data Dashboarding with Plotly Dash</a:t>
            </a:r>
          </a:p>
          <a:p>
            <a:pPr lvl="1">
              <a:lnSpc>
                <a:spcPct val="100000"/>
              </a:lnSpc>
              <a:spcBef>
                <a:spcPts val="1400"/>
              </a:spcBef>
            </a:pPr>
            <a:r>
              <a:rPr lang="en-US" sz="1800" dirty="0">
                <a:solidFill>
                  <a:schemeClr val="accent3">
                    <a:lumMod val="25000"/>
                  </a:schemeClr>
                </a:solidFill>
                <a:latin typeface="Abadi" panose="020B0604020104020204" pitchFamily="34" charset="0"/>
              </a:rPr>
              <a:t>Machine Learning Predictions</a:t>
            </a:r>
          </a:p>
          <a:p>
            <a:pPr lvl="1">
              <a:lnSpc>
                <a:spcPct val="100000"/>
              </a:lnSpc>
              <a:spcBef>
                <a:spcPts val="1400"/>
              </a:spcBef>
            </a:pPr>
            <a:endParaRPr lang="en-US" sz="1600" dirty="0">
              <a:solidFill>
                <a:schemeClr val="accent3">
                  <a:lumMod val="25000"/>
                </a:schemeClr>
              </a:solidFill>
              <a:latin typeface="Abadi" panose="020B0604020104020204" pitchFamily="34" charset="0"/>
            </a:endParaRPr>
          </a:p>
          <a:p>
            <a:pPr lvl="1">
              <a:lnSpc>
                <a:spcPct val="100000"/>
              </a:lnSpc>
              <a:spcBef>
                <a:spcPts val="1400"/>
              </a:spcBef>
            </a:pPr>
            <a:endParaRPr lang="en-US" sz="1600" dirty="0">
              <a:solidFill>
                <a:schemeClr val="accent3">
                  <a:lumMod val="25000"/>
                </a:schemeClr>
              </a:solidFill>
              <a:latin typeface="Abadi" panose="020B0604020104020204" pitchFamily="34" charset="0"/>
            </a:endParaRPr>
          </a:p>
          <a:p>
            <a:pPr>
              <a:lnSpc>
                <a:spcPct val="100000"/>
              </a:lnSpc>
              <a:spcBef>
                <a:spcPts val="1400"/>
              </a:spcBef>
            </a:pPr>
            <a:r>
              <a:rPr lang="en-US" sz="2400" dirty="0">
                <a:solidFill>
                  <a:schemeClr val="accent3">
                    <a:lumMod val="25000"/>
                  </a:schemeClr>
                </a:solidFill>
                <a:latin typeface="Abadi" panose="020B0604020104020204" pitchFamily="34" charset="0"/>
              </a:rPr>
              <a:t>Summary of Results</a:t>
            </a:r>
          </a:p>
          <a:p>
            <a:pPr lvl="1">
              <a:lnSpc>
                <a:spcPct val="100000"/>
              </a:lnSpc>
              <a:spcBef>
                <a:spcPts val="1400"/>
              </a:spcBef>
            </a:pPr>
            <a:r>
              <a:rPr lang="en-US" sz="1800" dirty="0">
                <a:solidFill>
                  <a:schemeClr val="accent3">
                    <a:lumMod val="25000"/>
                  </a:schemeClr>
                </a:solidFill>
                <a:latin typeface="Abadi" panose="020B0604020104020204" pitchFamily="34" charset="0"/>
              </a:rPr>
              <a:t>Exploratory Data Analysis</a:t>
            </a:r>
          </a:p>
          <a:p>
            <a:pPr lvl="1">
              <a:lnSpc>
                <a:spcPct val="100000"/>
              </a:lnSpc>
              <a:spcBef>
                <a:spcPts val="1400"/>
              </a:spcBef>
            </a:pPr>
            <a:r>
              <a:rPr lang="en-US" sz="1800" dirty="0">
                <a:solidFill>
                  <a:schemeClr val="accent3">
                    <a:lumMod val="25000"/>
                  </a:schemeClr>
                </a:solidFill>
                <a:latin typeface="Abadi" panose="020B0604020104020204" pitchFamily="34" charset="0"/>
              </a:rPr>
              <a:t>Interactive Plotly Dashboard</a:t>
            </a:r>
          </a:p>
          <a:p>
            <a:pPr lvl="1">
              <a:lnSpc>
                <a:spcPct val="100000"/>
              </a:lnSpc>
              <a:spcBef>
                <a:spcPts val="1400"/>
              </a:spcBef>
            </a:pPr>
            <a:r>
              <a:rPr lang="en-US" sz="1800" dirty="0">
                <a:solidFill>
                  <a:schemeClr val="accent3">
                    <a:lumMod val="25000"/>
                  </a:schemeClr>
                </a:solidFill>
                <a:latin typeface="Abadi" panose="020B0604020104020204" pitchFamily="34" charset="0"/>
              </a:rPr>
              <a:t>Machine Learning Predictions</a:t>
            </a:r>
          </a:p>
          <a:p>
            <a:pPr lvl="1">
              <a:lnSpc>
                <a:spcPct val="100000"/>
              </a:lnSpc>
              <a:spcBef>
                <a:spcPts val="1400"/>
              </a:spcBef>
            </a:pPr>
            <a:endParaRPr lang="en-US" sz="2000" dirty="0">
              <a:solidFill>
                <a:schemeClr val="accent3">
                  <a:lumMod val="25000"/>
                </a:schemeClr>
              </a:solidFill>
              <a:latin typeface="Abadi" panose="020B0604020104020204" pitchFamily="34" charset="0"/>
            </a:endParaRPr>
          </a:p>
          <a:p>
            <a:pPr lvl="1">
              <a:lnSpc>
                <a:spcPct val="100000"/>
              </a:lnSpc>
              <a:spcBef>
                <a:spcPts val="1400"/>
              </a:spcBef>
            </a:pPr>
            <a:endParaRPr lang="en-US" sz="18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date of the first successful landing outcome on ground pad is on 22</a:t>
            </a:r>
            <a:r>
              <a:rPr lang="en-US" sz="2200" baseline="30000" dirty="0">
                <a:solidFill>
                  <a:schemeClr val="accent3">
                    <a:lumMod val="25000"/>
                  </a:schemeClr>
                </a:solidFill>
                <a:latin typeface="Abadi"/>
              </a:rPr>
              <a:t>nd</a:t>
            </a:r>
            <a:r>
              <a:rPr lang="en-US" sz="2200" dirty="0">
                <a:solidFill>
                  <a:schemeClr val="accent3">
                    <a:lumMod val="25000"/>
                  </a:schemeClr>
                </a:solidFill>
                <a:latin typeface="Abadi"/>
              </a:rPr>
              <a:t> of December, 2015.</a:t>
            </a:r>
            <a:endParaRPr lang="en-US" dirty="0">
              <a:solidFill>
                <a:schemeClr val="accent3">
                  <a:lumMod val="25000"/>
                </a:schemeClr>
              </a:solidFill>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7419DF12-CEC9-985B-C943-AA9500AF1038}"/>
              </a:ext>
            </a:extLst>
          </p:cNvPr>
          <p:cNvPicPr>
            <a:picLocks noChangeAspect="1"/>
          </p:cNvPicPr>
          <p:nvPr/>
        </p:nvPicPr>
        <p:blipFill>
          <a:blip r:embed="rId3"/>
          <a:stretch>
            <a:fillRect/>
          </a:stretch>
        </p:blipFill>
        <p:spPr>
          <a:xfrm>
            <a:off x="609549" y="3785420"/>
            <a:ext cx="10352725" cy="1729297"/>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names of boosters which have successfully landed on drone ship and had payload mass &gt; 4000 but &lt; 6000 kg are JCSAT-14, JCSAT-16, SES-10 and SES-11.</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AB7367A8-EDBB-82ED-013E-0C0EF75D8B34}"/>
              </a:ext>
            </a:extLst>
          </p:cNvPr>
          <p:cNvPicPr>
            <a:picLocks noChangeAspect="1"/>
          </p:cNvPicPr>
          <p:nvPr/>
        </p:nvPicPr>
        <p:blipFill>
          <a:blip r:embed="rId3"/>
          <a:stretch>
            <a:fillRect/>
          </a:stretch>
        </p:blipFill>
        <p:spPr>
          <a:xfrm>
            <a:off x="1213739" y="2979174"/>
            <a:ext cx="9419103" cy="2767253"/>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total number of successful outcomes is 100 whereas for failed outcomes is 1.</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F6BD2458-51B1-3A9A-8E0D-1DB0780FE677}"/>
              </a:ext>
            </a:extLst>
          </p:cNvPr>
          <p:cNvPicPr>
            <a:picLocks noChangeAspect="1"/>
          </p:cNvPicPr>
          <p:nvPr/>
        </p:nvPicPr>
        <p:blipFill>
          <a:blip r:embed="rId3"/>
          <a:stretch>
            <a:fillRect/>
          </a:stretch>
        </p:blipFill>
        <p:spPr>
          <a:xfrm>
            <a:off x="1155016" y="3012179"/>
            <a:ext cx="9745589" cy="2850024"/>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6309216"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names of the booster which have carried the maximum payload mass is listed on the right.</a:t>
            </a:r>
          </a:p>
          <a:p>
            <a:pPr>
              <a:lnSpc>
                <a:spcPct val="100000"/>
              </a:lnSpc>
              <a:spcBef>
                <a:spcPts val="1400"/>
              </a:spcBef>
            </a:pPr>
            <a:r>
              <a:rPr lang="en-US" sz="2200" dirty="0">
                <a:solidFill>
                  <a:schemeClr val="accent3">
                    <a:lumMod val="25000"/>
                  </a:schemeClr>
                </a:solidFill>
                <a:latin typeface="Abadi" panose="020B0604020104020204" pitchFamily="34" charset="0"/>
              </a:rPr>
              <a:t>The query that was used is:</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a:t>
            </a:r>
            <a:r>
              <a:rPr lang="en-US" sz="2200" dirty="0" err="1">
                <a:solidFill>
                  <a:schemeClr val="accent3">
                    <a:lumMod val="25000"/>
                  </a:schemeClr>
                </a:solidFill>
                <a:latin typeface="Abadi" panose="020B0604020104020204" pitchFamily="34" charset="0"/>
              </a:rPr>
              <a:t>sql</a:t>
            </a:r>
            <a:r>
              <a:rPr lang="en-US" sz="2200" dirty="0">
                <a:solidFill>
                  <a:schemeClr val="accent3">
                    <a:lumMod val="25000"/>
                  </a:schemeClr>
                </a:solidFill>
                <a:latin typeface="Abadi" panose="020B0604020104020204" pitchFamily="34" charset="0"/>
              </a:rPr>
              <a:t> SELECT </a:t>
            </a:r>
            <a:r>
              <a:rPr lang="en-US" sz="2200" dirty="0" err="1">
                <a:solidFill>
                  <a:schemeClr val="accent3">
                    <a:lumMod val="25000"/>
                  </a:schemeClr>
                </a:solidFill>
                <a:latin typeface="Abadi" panose="020B0604020104020204" pitchFamily="34" charset="0"/>
              </a:rPr>
              <a:t>Booster_Version</a:t>
            </a:r>
            <a:r>
              <a:rPr lang="en-US" sz="2200" dirty="0">
                <a:solidFill>
                  <a:schemeClr val="accent3">
                    <a:lumMod val="25000"/>
                  </a:schemeClr>
                </a:solidFill>
                <a:latin typeface="Abadi" panose="020B0604020104020204" pitchFamily="34" charset="0"/>
              </a:rPr>
              <a:t> FROM SPACEXTBL WHERE PAYLOAD_MASS__KG_ = (SELECT MAX(PAYLOAD_MASS__KG_) FROM SPACEXTBL)</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8" name="Picture 7">
            <a:extLst>
              <a:ext uri="{FF2B5EF4-FFF2-40B4-BE49-F238E27FC236}">
                <a16:creationId xmlns:a16="http://schemas.microsoft.com/office/drawing/2014/main" id="{0A129DB3-EE2F-B97B-7680-75E5FCB6B162}"/>
              </a:ext>
            </a:extLst>
          </p:cNvPr>
          <p:cNvPicPr>
            <a:picLocks noChangeAspect="1"/>
          </p:cNvPicPr>
          <p:nvPr/>
        </p:nvPicPr>
        <p:blipFill>
          <a:blip r:embed="rId3"/>
          <a:stretch>
            <a:fillRect/>
          </a:stretch>
        </p:blipFill>
        <p:spPr>
          <a:xfrm>
            <a:off x="8439808" y="1416745"/>
            <a:ext cx="2188863" cy="4708599"/>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34</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2 failed landing outcomes in drone ship, along with their booster version, and launch site names in the year 2015 is listed below.</a:t>
            </a:r>
          </a:p>
          <a:p>
            <a:pPr marL="0" indent="0">
              <a:lnSpc>
                <a:spcPct val="100000"/>
              </a:lnSpc>
              <a:spcBef>
                <a:spcPts val="1400"/>
              </a:spcBef>
              <a:buNone/>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13E99B14-16C6-CA41-F66C-2200F7D7236C}"/>
              </a:ext>
            </a:extLst>
          </p:cNvPr>
          <p:cNvPicPr>
            <a:picLocks noChangeAspect="1"/>
          </p:cNvPicPr>
          <p:nvPr/>
        </p:nvPicPr>
        <p:blipFill>
          <a:blip r:embed="rId3"/>
          <a:stretch>
            <a:fillRect/>
          </a:stretch>
        </p:blipFill>
        <p:spPr>
          <a:xfrm>
            <a:off x="770011" y="2890684"/>
            <a:ext cx="9278362" cy="2189734"/>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35</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5591461"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The count of landing outcomes between 2010-06-04 and 2017-03-20 is ranked in the descending order, as shown in the right.</a:t>
            </a:r>
          </a:p>
          <a:p>
            <a:pPr>
              <a:lnSpc>
                <a:spcPct val="100000"/>
              </a:lnSpc>
              <a:spcBef>
                <a:spcPts val="1400"/>
              </a:spcBef>
            </a:pPr>
            <a:r>
              <a:rPr lang="en-US" sz="2200" dirty="0">
                <a:solidFill>
                  <a:schemeClr val="accent3">
                    <a:lumMod val="25000"/>
                  </a:schemeClr>
                </a:solidFill>
                <a:latin typeface="Abadi"/>
              </a:rPr>
              <a:t>The query that was used is:</a:t>
            </a:r>
          </a:p>
          <a:p>
            <a:pPr marL="0" indent="0">
              <a:lnSpc>
                <a:spcPct val="100000"/>
              </a:lnSpc>
              <a:spcBef>
                <a:spcPts val="1400"/>
              </a:spcBef>
              <a:buNone/>
            </a:pPr>
            <a:r>
              <a:rPr lang="en-US" sz="1800" dirty="0">
                <a:solidFill>
                  <a:schemeClr val="accent3">
                    <a:lumMod val="25000"/>
                  </a:schemeClr>
                </a:solidFill>
                <a:latin typeface="Abadi"/>
              </a:rPr>
              <a:t>%</a:t>
            </a:r>
            <a:r>
              <a:rPr lang="en-US" sz="1800" dirty="0" err="1">
                <a:solidFill>
                  <a:schemeClr val="accent3">
                    <a:lumMod val="25000"/>
                  </a:schemeClr>
                </a:solidFill>
                <a:latin typeface="Abadi"/>
              </a:rPr>
              <a:t>sql</a:t>
            </a:r>
            <a:r>
              <a:rPr lang="en-US" sz="1800" dirty="0">
                <a:solidFill>
                  <a:schemeClr val="accent3">
                    <a:lumMod val="25000"/>
                  </a:schemeClr>
                </a:solidFill>
                <a:latin typeface="Abadi"/>
              </a:rPr>
              <a:t> SELECT </a:t>
            </a:r>
            <a:r>
              <a:rPr lang="en-US" sz="1800" dirty="0" err="1">
                <a:solidFill>
                  <a:schemeClr val="accent3">
                    <a:lumMod val="25000"/>
                  </a:schemeClr>
                </a:solidFill>
                <a:latin typeface="Abadi"/>
              </a:rPr>
              <a:t>Landing_Outcome</a:t>
            </a:r>
            <a:r>
              <a:rPr lang="en-US" sz="1800" dirty="0">
                <a:solidFill>
                  <a:schemeClr val="accent3">
                    <a:lumMod val="25000"/>
                  </a:schemeClr>
                </a:solidFill>
                <a:latin typeface="Abadi"/>
              </a:rPr>
              <a:t>, Count(*) AS </a:t>
            </a:r>
            <a:r>
              <a:rPr lang="en-US" sz="1800" dirty="0" err="1">
                <a:solidFill>
                  <a:schemeClr val="accent3">
                    <a:lumMod val="25000"/>
                  </a:schemeClr>
                </a:solidFill>
                <a:latin typeface="Abadi"/>
              </a:rPr>
              <a:t>Count_Values</a:t>
            </a:r>
            <a:r>
              <a:rPr lang="en-US" sz="1800" dirty="0">
                <a:solidFill>
                  <a:schemeClr val="accent3">
                    <a:lumMod val="25000"/>
                  </a:schemeClr>
                </a:solidFill>
                <a:latin typeface="Abadi"/>
              </a:rPr>
              <a:t> FROM SPACEXTBL WHERE DATE BETWEEN '2010-06-04' AND '2017-03-20' GROUP BY </a:t>
            </a:r>
            <a:r>
              <a:rPr lang="en-US" sz="1800" dirty="0" err="1">
                <a:solidFill>
                  <a:schemeClr val="accent3">
                    <a:lumMod val="25000"/>
                  </a:schemeClr>
                </a:solidFill>
                <a:latin typeface="Abadi"/>
              </a:rPr>
              <a:t>Landing_Outcome</a:t>
            </a:r>
            <a:r>
              <a:rPr lang="en-US" sz="1800" dirty="0">
                <a:solidFill>
                  <a:schemeClr val="accent3">
                    <a:lumMod val="25000"/>
                  </a:schemeClr>
                </a:solidFill>
                <a:latin typeface="Abadi"/>
              </a:rPr>
              <a:t> ORDER BY </a:t>
            </a:r>
            <a:r>
              <a:rPr lang="en-US" sz="1800" dirty="0" err="1">
                <a:solidFill>
                  <a:schemeClr val="accent3">
                    <a:lumMod val="25000"/>
                  </a:schemeClr>
                </a:solidFill>
                <a:latin typeface="Abadi"/>
              </a:rPr>
              <a:t>Count_Values</a:t>
            </a:r>
            <a:r>
              <a:rPr lang="en-US" sz="1800" dirty="0">
                <a:solidFill>
                  <a:schemeClr val="accent3">
                    <a:lumMod val="25000"/>
                  </a:schemeClr>
                </a:solidFill>
                <a:latin typeface="Abadi"/>
              </a:rPr>
              <a:t> DESC;</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028DCC0B-8021-4699-6EF8-70BD1951C6EA}"/>
              </a:ext>
            </a:extLst>
          </p:cNvPr>
          <p:cNvPicPr>
            <a:picLocks noChangeAspect="1"/>
          </p:cNvPicPr>
          <p:nvPr/>
        </p:nvPicPr>
        <p:blipFill>
          <a:blip r:embed="rId3"/>
          <a:stretch>
            <a:fillRect/>
          </a:stretch>
        </p:blipFill>
        <p:spPr>
          <a:xfrm>
            <a:off x="6590658" y="1835598"/>
            <a:ext cx="4962245" cy="4189975"/>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pic>
        <p:nvPicPr>
          <p:cNvPr id="8" name="Content Placeholder 7" descr="A map of the world&#10;&#10;Description automatically generated">
            <a:extLst>
              <a:ext uri="{FF2B5EF4-FFF2-40B4-BE49-F238E27FC236}">
                <a16:creationId xmlns:a16="http://schemas.microsoft.com/office/drawing/2014/main" id="{B5C33D55-E9F8-60E4-F04D-13B11EFF5AFE}"/>
              </a:ext>
            </a:extLst>
          </p:cNvPr>
          <p:cNvPicPr>
            <a:picLocks noGrp="1" noChangeAspect="1"/>
          </p:cNvPicPr>
          <p:nvPr>
            <p:ph idx="4294967295"/>
          </p:nvPr>
        </p:nvPicPr>
        <p:blipFill>
          <a:blip r:embed="rId3"/>
          <a:stretch>
            <a:fillRect/>
          </a:stretch>
        </p:blipFill>
        <p:spPr>
          <a:xfrm>
            <a:off x="2223010" y="1825625"/>
            <a:ext cx="6839517" cy="4351338"/>
          </a:xfrm>
          <a:prstGeom prst="rect">
            <a:avLst/>
          </a:prstGeom>
        </p:spPr>
      </p:pic>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Sites Global Map Markers</a:t>
            </a:r>
          </a:p>
        </p:txBody>
      </p:sp>
      <p:sp>
        <p:nvSpPr>
          <p:cNvPr id="9" name="TextBox 8">
            <a:extLst>
              <a:ext uri="{FF2B5EF4-FFF2-40B4-BE49-F238E27FC236}">
                <a16:creationId xmlns:a16="http://schemas.microsoft.com/office/drawing/2014/main" id="{862C5CC0-7A16-B748-2AA9-B953C552AC7B}"/>
              </a:ext>
            </a:extLst>
          </p:cNvPr>
          <p:cNvSpPr txBox="1"/>
          <p:nvPr/>
        </p:nvSpPr>
        <p:spPr>
          <a:xfrm>
            <a:off x="9311148" y="1956619"/>
            <a:ext cx="2517058" cy="1477328"/>
          </a:xfrm>
          <a:prstGeom prst="rect">
            <a:avLst/>
          </a:prstGeom>
          <a:noFill/>
        </p:spPr>
        <p:txBody>
          <a:bodyPr wrap="square" rtlCol="0">
            <a:spAutoFit/>
          </a:bodyPr>
          <a:lstStyle/>
          <a:p>
            <a:r>
              <a:rPr lang="en-MY" dirty="0"/>
              <a:t>The launch sites for SpaceX are located in the United States of America, one each on the West and East coast.</a:t>
            </a:r>
          </a:p>
        </p:txBody>
      </p:sp>
    </p:spTree>
    <p:extLst>
      <p:ext uri="{BB962C8B-B14F-4D97-AF65-F5344CB8AC3E}">
        <p14:creationId xmlns:p14="http://schemas.microsoft.com/office/powerpoint/2010/main" val="9816717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6C9ECD1F-1B32-4E48-9736-A1BC9A3237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454467" y="664308"/>
            <a:ext cx="2469624" cy="582793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chemeClr val="tx1"/>
                </a:solidFill>
                <a:latin typeface="+mj-lt"/>
                <a:ea typeface="+mj-ea"/>
                <a:cs typeface="+mj-cs"/>
              </a:rPr>
              <a:t>Launch Sites with Color labels</a:t>
            </a:r>
            <a:endParaRPr lang="en-US" sz="3700" dirty="0">
              <a:solidFill>
                <a:schemeClr val="tx1"/>
              </a:solidFill>
              <a:latin typeface="+mj-lt"/>
              <a:ea typeface="+mj-ea"/>
              <a:cs typeface="+mj-cs"/>
            </a:endParaRPr>
          </a:p>
          <a:p>
            <a:pPr>
              <a:spcAft>
                <a:spcPts val="600"/>
              </a:spcAft>
            </a:pPr>
            <a:endParaRPr lang="en-US" sz="3700" kern="1200" dirty="0">
              <a:solidFill>
                <a:schemeClr val="tx1"/>
              </a:solidFill>
              <a:latin typeface="+mj-lt"/>
              <a:ea typeface="+mj-ea"/>
              <a:cs typeface="+mj-cs"/>
            </a:endParaRPr>
          </a:p>
          <a:p>
            <a:pPr>
              <a:spcAft>
                <a:spcPts val="600"/>
              </a:spcAft>
            </a:pPr>
            <a:endParaRPr lang="en-US" sz="3700" dirty="0">
              <a:solidFill>
                <a:schemeClr val="tx1"/>
              </a:solidFill>
              <a:latin typeface="+mj-lt"/>
              <a:ea typeface="+mj-ea"/>
              <a:cs typeface="+mj-cs"/>
            </a:endParaRPr>
          </a:p>
          <a:p>
            <a:pPr>
              <a:spcAft>
                <a:spcPts val="600"/>
              </a:spcAft>
            </a:pPr>
            <a:endParaRPr lang="en-US" sz="3700" kern="1200" dirty="0">
              <a:solidFill>
                <a:schemeClr val="tx1"/>
              </a:solidFill>
              <a:latin typeface="+mj-lt"/>
              <a:ea typeface="+mj-ea"/>
              <a:cs typeface="+mj-cs"/>
            </a:endParaRPr>
          </a:p>
          <a:p>
            <a:pPr>
              <a:spcAft>
                <a:spcPts val="600"/>
              </a:spcAft>
            </a:pPr>
            <a:r>
              <a:rPr lang="en-US" sz="2000" dirty="0">
                <a:solidFill>
                  <a:schemeClr val="tx1"/>
                </a:solidFill>
                <a:latin typeface="+mj-lt"/>
                <a:ea typeface="+mj-ea"/>
                <a:cs typeface="+mj-cs"/>
              </a:rPr>
              <a:t>Top left, right and bottom left is from the East coast whereas bottom right is from the West coast</a:t>
            </a:r>
          </a:p>
          <a:p>
            <a:pPr>
              <a:spcAft>
                <a:spcPts val="600"/>
              </a:spcAft>
            </a:pPr>
            <a:r>
              <a:rPr lang="en-US" sz="2000" kern="1200" dirty="0">
                <a:solidFill>
                  <a:schemeClr val="accent6"/>
                </a:solidFill>
                <a:latin typeface="+mj-lt"/>
                <a:ea typeface="+mj-ea"/>
                <a:cs typeface="+mj-cs"/>
              </a:rPr>
              <a:t>Green </a:t>
            </a:r>
            <a:r>
              <a:rPr lang="en-US" sz="2000" kern="1200" dirty="0">
                <a:solidFill>
                  <a:schemeClr val="tx1"/>
                </a:solidFill>
                <a:latin typeface="+mj-lt"/>
                <a:ea typeface="+mj-ea"/>
                <a:cs typeface="+mj-cs"/>
              </a:rPr>
              <a:t>= success,</a:t>
            </a:r>
          </a:p>
          <a:p>
            <a:pPr>
              <a:spcAft>
                <a:spcPts val="600"/>
              </a:spcAft>
            </a:pPr>
            <a:r>
              <a:rPr lang="en-US" sz="2000" kern="1200" dirty="0">
                <a:solidFill>
                  <a:srgbClr val="FF0000"/>
                </a:solidFill>
                <a:latin typeface="+mj-lt"/>
                <a:ea typeface="+mj-ea"/>
                <a:cs typeface="+mj-cs"/>
              </a:rPr>
              <a:t>Red </a:t>
            </a:r>
            <a:r>
              <a:rPr lang="en-US" sz="2000" dirty="0">
                <a:solidFill>
                  <a:schemeClr val="tx1"/>
                </a:solidFill>
                <a:latin typeface="+mj-lt"/>
                <a:ea typeface="+mj-ea"/>
                <a:cs typeface="+mj-cs"/>
              </a:rPr>
              <a:t>= failure.</a:t>
            </a:r>
            <a:endParaRPr lang="en-US" sz="2000" kern="1200" dirty="0">
              <a:solidFill>
                <a:srgbClr val="FF0000"/>
              </a:solidFill>
              <a:latin typeface="+mj-lt"/>
              <a:ea typeface="+mj-ea"/>
              <a:cs typeface="+mj-cs"/>
            </a:endParaRPr>
          </a:p>
        </p:txBody>
      </p:sp>
      <p:sp>
        <p:nvSpPr>
          <p:cNvPr id="21" name="Rectangle 20">
            <a:extLst>
              <a:ext uri="{FF2B5EF4-FFF2-40B4-BE49-F238E27FC236}">
                <a16:creationId xmlns:a16="http://schemas.microsoft.com/office/drawing/2014/main" id="{90F533E9-6690-41A8-A372-4C6C622D0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22480" y="3392097"/>
            <a:ext cx="1719072"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7042549" y="-827233"/>
            <a:ext cx="1715478" cy="858342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283" y="664308"/>
            <a:ext cx="8082632" cy="560034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88DE1A16-A9DA-78A5-9177-57B40048F952}"/>
              </a:ext>
            </a:extLst>
          </p:cNvPr>
          <p:cNvPicPr>
            <a:picLocks noChangeAspect="1"/>
          </p:cNvPicPr>
          <p:nvPr/>
        </p:nvPicPr>
        <p:blipFill rotWithShape="1">
          <a:blip r:embed="rId2"/>
          <a:srcRect r="3745" b="5"/>
          <a:stretch/>
        </p:blipFill>
        <p:spPr>
          <a:xfrm>
            <a:off x="4054251" y="883463"/>
            <a:ext cx="3721608" cy="2542032"/>
          </a:xfrm>
          <a:prstGeom prst="rect">
            <a:avLst/>
          </a:prstGeom>
        </p:spPr>
      </p:pic>
      <p:pic>
        <p:nvPicPr>
          <p:cNvPr id="10" name="Picture 9" descr="A map with a circular object with a point in the center&#10;&#10;Description automatically generated with medium confidence">
            <a:extLst>
              <a:ext uri="{FF2B5EF4-FFF2-40B4-BE49-F238E27FC236}">
                <a16:creationId xmlns:a16="http://schemas.microsoft.com/office/drawing/2014/main" id="{48FCC3C0-00AB-E07D-B536-6080C0D004AB}"/>
              </a:ext>
            </a:extLst>
          </p:cNvPr>
          <p:cNvPicPr>
            <a:picLocks noChangeAspect="1"/>
          </p:cNvPicPr>
          <p:nvPr/>
        </p:nvPicPr>
        <p:blipFill rotWithShape="1">
          <a:blip r:embed="rId3"/>
          <a:srcRect t="6465" b="19243"/>
          <a:stretch/>
        </p:blipFill>
        <p:spPr>
          <a:xfrm>
            <a:off x="7910946" y="883463"/>
            <a:ext cx="3719192" cy="2542032"/>
          </a:xfrm>
          <a:prstGeom prst="rect">
            <a:avLst/>
          </a:prstGeom>
        </p:spPr>
      </p:pic>
      <p:pic>
        <p:nvPicPr>
          <p:cNvPr id="12" name="Picture 11" descr="A map with a circular image&#10;&#10;Description automatically generated with medium confidence">
            <a:extLst>
              <a:ext uri="{FF2B5EF4-FFF2-40B4-BE49-F238E27FC236}">
                <a16:creationId xmlns:a16="http://schemas.microsoft.com/office/drawing/2014/main" id="{0F39A594-4777-F193-81BB-AEA81E6B507C}"/>
              </a:ext>
            </a:extLst>
          </p:cNvPr>
          <p:cNvPicPr>
            <a:picLocks noChangeAspect="1"/>
          </p:cNvPicPr>
          <p:nvPr/>
        </p:nvPicPr>
        <p:blipFill rotWithShape="1">
          <a:blip r:embed="rId4"/>
          <a:srcRect t="14180" b="14854"/>
          <a:stretch/>
        </p:blipFill>
        <p:spPr>
          <a:xfrm>
            <a:off x="7908530" y="3548347"/>
            <a:ext cx="3721608" cy="2542032"/>
          </a:xfrm>
          <a:prstGeom prst="rect">
            <a:avLst/>
          </a:prstGeom>
        </p:spPr>
      </p:pic>
      <p:pic>
        <p:nvPicPr>
          <p:cNvPr id="14" name="Picture 13">
            <a:extLst>
              <a:ext uri="{FF2B5EF4-FFF2-40B4-BE49-F238E27FC236}">
                <a16:creationId xmlns:a16="http://schemas.microsoft.com/office/drawing/2014/main" id="{584FC457-E80E-516F-80EE-E7F47E8A409C}"/>
              </a:ext>
            </a:extLst>
          </p:cNvPr>
          <p:cNvPicPr>
            <a:picLocks noChangeAspect="1"/>
          </p:cNvPicPr>
          <p:nvPr/>
        </p:nvPicPr>
        <p:blipFill rotWithShape="1">
          <a:blip r:embed="rId5"/>
          <a:srcRect t="12292" b="11833"/>
          <a:stretch/>
        </p:blipFill>
        <p:spPr>
          <a:xfrm>
            <a:off x="4071493" y="3548347"/>
            <a:ext cx="3719192" cy="2542032"/>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4050436" y="6492240"/>
            <a:ext cx="1673087" cy="365125"/>
          </a:xfrm>
        </p:spPr>
        <p:txBody>
          <a:bodyPr vert="horz" lIns="91440" tIns="45720" rIns="91440" bIns="45720" rtlCol="0" anchor="ctr">
            <a:normAutofit/>
          </a:bodyPr>
          <a:lstStyle/>
          <a:p>
            <a:pPr algn="l">
              <a:spcAft>
                <a:spcPts val="600"/>
              </a:spcAft>
            </a:pPr>
            <a:fld id="{5075537C-CA84-1446-933C-8E9D027F9201}" type="slidenum">
              <a:rPr lang="en-US" sz="1200" smtClean="0">
                <a:solidFill>
                  <a:schemeClr val="tx1">
                    <a:tint val="75000"/>
                  </a:schemeClr>
                </a:solidFill>
                <a:latin typeface="+mn-lt"/>
              </a:rPr>
              <a:pPr algn="l">
                <a:spcAft>
                  <a:spcPts val="600"/>
                </a:spcAft>
              </a:pPr>
              <a:t>38</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3959788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pic>
        <p:nvPicPr>
          <p:cNvPr id="2" name="Content Placeholder 1">
            <a:extLst>
              <a:ext uri="{FF2B5EF4-FFF2-40B4-BE49-F238E27FC236}">
                <a16:creationId xmlns:a16="http://schemas.microsoft.com/office/drawing/2014/main" id="{E3F51ABC-16D3-6F71-C4BB-3BFB27B3D1D6}"/>
              </a:ext>
            </a:extLst>
          </p:cNvPr>
          <p:cNvPicPr>
            <a:picLocks noGrp="1" noChangeAspect="1"/>
          </p:cNvPicPr>
          <p:nvPr>
            <p:ph idx="4294967295"/>
          </p:nvPr>
        </p:nvPicPr>
        <p:blipFill>
          <a:blip r:embed="rId3"/>
          <a:stretch>
            <a:fillRect/>
          </a:stretch>
        </p:blipFill>
        <p:spPr>
          <a:xfrm>
            <a:off x="1597841" y="1604341"/>
            <a:ext cx="8597900" cy="4314525"/>
          </a:xfrm>
          <a:prstGeom prst="rect">
            <a:avLst/>
          </a:prstGeom>
        </p:spPr>
      </p:pic>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Distance of Launch Sites to Proximate features</a:t>
            </a:r>
          </a:p>
        </p:txBody>
      </p:sp>
    </p:spTree>
    <p:extLst>
      <p:ext uri="{BB962C8B-B14F-4D97-AF65-F5344CB8AC3E}">
        <p14:creationId xmlns:p14="http://schemas.microsoft.com/office/powerpoint/2010/main" val="2324990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7" y="2521403"/>
            <a:ext cx="5660840" cy="189842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endParaRPr lang="en-US" sz="1800" dirty="0">
              <a:solidFill>
                <a:schemeClr val="accent3">
                  <a:lumMod val="25000"/>
                </a:schemeClr>
              </a:solidFill>
              <a:latin typeface="Abadi" panose="020B0604020104020204" pitchFamily="34" charset="0"/>
            </a:endParaRPr>
          </a:p>
        </p:txBody>
      </p:sp>
      <p:sp>
        <p:nvSpPr>
          <p:cNvPr id="3" name="TextBox 2">
            <a:extLst>
              <a:ext uri="{FF2B5EF4-FFF2-40B4-BE49-F238E27FC236}">
                <a16:creationId xmlns:a16="http://schemas.microsoft.com/office/drawing/2014/main" id="{82254433-65F6-33F7-D1E0-44B6DA3DCED9}"/>
              </a:ext>
            </a:extLst>
          </p:cNvPr>
          <p:cNvSpPr txBox="1"/>
          <p:nvPr/>
        </p:nvSpPr>
        <p:spPr>
          <a:xfrm>
            <a:off x="828068" y="1436101"/>
            <a:ext cx="8730343" cy="4991110"/>
          </a:xfrm>
          <a:prstGeom prst="rect">
            <a:avLst/>
          </a:prstGeom>
          <a:noFill/>
        </p:spPr>
        <p:txBody>
          <a:bodyPr wrap="square">
            <a:spAutoFit/>
          </a:bodyPr>
          <a:lstStyle/>
          <a:p>
            <a:pPr marL="342900" marR="0" lvl="0" indent="-342900" algn="l" defTabSz="914400" rtl="0" eaLnBrk="1" fontAlgn="auto" latinLnBrk="0" hangingPunct="1">
              <a:lnSpc>
                <a:spcPct val="100000"/>
              </a:lnSpc>
              <a:spcBef>
                <a:spcPts val="1400"/>
              </a:spcBef>
              <a:spcAft>
                <a:spcPts val="0"/>
              </a:spcAft>
              <a:buClrTx/>
              <a:buSzTx/>
              <a:buFont typeface="Arial" panose="020B0604020202020204" pitchFamily="34" charset="0"/>
              <a:buChar char="•"/>
              <a:tabLst/>
              <a:defRPr/>
            </a:pPr>
            <a:r>
              <a:rPr kumimoji="0" lang="en-US" sz="2200" b="0" i="0" u="none" strike="noStrike" kern="1200" cap="none" spc="0" normalizeH="0" baseline="0" noProof="0" dirty="0">
                <a:ln>
                  <a:noFill/>
                </a:ln>
                <a:solidFill>
                  <a:srgbClr val="A5A5A5">
                    <a:lumMod val="25000"/>
                  </a:srgbClr>
                </a:solidFill>
                <a:effectLst/>
                <a:uLnTx/>
                <a:uFillTx/>
                <a:latin typeface="Abadi" panose="020B0604020104020204" pitchFamily="34" charset="0"/>
                <a:ea typeface="+mn-ea"/>
                <a:cs typeface="+mn-cs"/>
              </a:rPr>
              <a:t>Project Background &amp; Context</a:t>
            </a:r>
          </a:p>
          <a:p>
            <a:pPr marL="457200" marR="0" lvl="1" indent="0" algn="just" defTabSz="914400" rtl="0" eaLnBrk="1" fontAlgn="auto" latinLnBrk="0" hangingPunct="1">
              <a:lnSpc>
                <a:spcPct val="100000"/>
              </a:lnSpc>
              <a:spcBef>
                <a:spcPts val="1400"/>
              </a:spcBef>
              <a:spcAft>
                <a:spcPts val="0"/>
              </a:spcAft>
              <a:buClrTx/>
              <a:buSzTx/>
              <a:buFontTx/>
              <a:buNone/>
              <a:tabLst/>
              <a:defRPr/>
            </a:pPr>
            <a:r>
              <a:rPr kumimoji="0" lang="en-US" sz="1800" b="0" i="0" u="none" strike="noStrike" kern="1200" cap="none" spc="0" normalizeH="0" baseline="0" noProof="0" dirty="0">
                <a:ln>
                  <a:noFill/>
                </a:ln>
                <a:solidFill>
                  <a:srgbClr val="A5A5A5">
                    <a:lumMod val="25000"/>
                  </a:srgbClr>
                </a:solidFill>
                <a:effectLst/>
                <a:uLnTx/>
                <a:uFillTx/>
                <a:latin typeface="Abadi" panose="020B0604020104020204" pitchFamily="34" charset="0"/>
                <a:ea typeface="+mn-ea"/>
                <a:cs typeface="+mn-cs"/>
              </a:rPr>
              <a:t>SpaceX advertises Falcon 9 rocket launches on its website with a cost of $ 62 million; other providers cost upward of $ 165 million dollar, much of the savings  is from SpaceX first stage reuse. Therefore, if we can determine if the first stage will land, we can determine the cost of a launch. This information can be used if an alternate company wants to bid against SpaceX for a rocket launch. This goal of the project is to create a machine learning pipeline to predict if the first stage will land successfully.</a:t>
            </a:r>
          </a:p>
          <a:p>
            <a:pPr marL="342900" marR="0" lvl="0" indent="-342900" algn="l" defTabSz="914400" rtl="0" eaLnBrk="1" fontAlgn="auto" latinLnBrk="0" hangingPunct="1">
              <a:lnSpc>
                <a:spcPct val="100000"/>
              </a:lnSpc>
              <a:spcBef>
                <a:spcPts val="1400"/>
              </a:spcBef>
              <a:spcAft>
                <a:spcPts val="0"/>
              </a:spcAft>
              <a:buClrTx/>
              <a:buSzTx/>
              <a:buFont typeface="Arial" panose="020B0604020202020204" pitchFamily="34" charset="0"/>
              <a:buChar char="•"/>
              <a:tabLst/>
              <a:defRPr/>
            </a:pPr>
            <a:r>
              <a:rPr kumimoji="0" lang="en-US" sz="2200" b="0" i="0" u="none" strike="noStrike" kern="1200" cap="none" spc="0" normalizeH="0" baseline="0" noProof="0" dirty="0">
                <a:ln>
                  <a:noFill/>
                </a:ln>
                <a:solidFill>
                  <a:srgbClr val="A5A5A5">
                    <a:lumMod val="25000"/>
                  </a:srgbClr>
                </a:solidFill>
                <a:effectLst/>
                <a:uLnTx/>
                <a:uFillTx/>
                <a:latin typeface="Abadi" panose="020B0604020104020204" pitchFamily="34" charset="0"/>
                <a:ea typeface="+mn-ea"/>
                <a:cs typeface="+mn-cs"/>
              </a:rPr>
              <a:t>Problems you want to find answers</a:t>
            </a:r>
          </a:p>
          <a:p>
            <a:pPr marL="742950" marR="0" lvl="1" indent="-285750" algn="l" defTabSz="914400" rtl="0" eaLnBrk="1" fontAlgn="auto" latinLnBrk="0" hangingPunct="1">
              <a:lnSpc>
                <a:spcPct val="100000"/>
              </a:lnSpc>
              <a:spcBef>
                <a:spcPts val="14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A5A5A5">
                    <a:lumMod val="25000"/>
                  </a:srgbClr>
                </a:solidFill>
                <a:effectLst/>
                <a:uLnTx/>
                <a:uFillTx/>
                <a:latin typeface="Abadi" panose="020B0604020104020204" pitchFamily="34" charset="0"/>
                <a:ea typeface="+mn-ea"/>
                <a:cs typeface="+mn-cs"/>
              </a:rPr>
              <a:t>What factors determine if the rocket will land successfully?</a:t>
            </a:r>
          </a:p>
          <a:p>
            <a:pPr marL="742950" marR="0" lvl="1" indent="-285750" algn="l" defTabSz="914400" rtl="0" eaLnBrk="1" fontAlgn="auto" latinLnBrk="0" hangingPunct="1">
              <a:lnSpc>
                <a:spcPct val="100000"/>
              </a:lnSpc>
              <a:spcBef>
                <a:spcPts val="14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A5A5A5">
                    <a:lumMod val="25000"/>
                  </a:srgbClr>
                </a:solidFill>
                <a:effectLst/>
                <a:uLnTx/>
                <a:uFillTx/>
                <a:latin typeface="Abadi" panose="020B0604020104020204" pitchFamily="34" charset="0"/>
                <a:ea typeface="+mn-ea"/>
                <a:cs typeface="+mn-cs"/>
              </a:rPr>
              <a:t>What </a:t>
            </a:r>
            <a:r>
              <a:rPr lang="en-US" dirty="0">
                <a:solidFill>
                  <a:srgbClr val="A5A5A5">
                    <a:lumMod val="25000"/>
                  </a:srgbClr>
                </a:solidFill>
                <a:latin typeface="Abadi" panose="020B0604020104020204" pitchFamily="34" charset="0"/>
              </a:rPr>
              <a:t>are the interactions </a:t>
            </a:r>
            <a:r>
              <a:rPr kumimoji="0" lang="en-US" sz="1800" b="0" i="0" u="none" strike="noStrike" kern="1200" cap="none" spc="0" normalizeH="0" baseline="0" noProof="0" dirty="0">
                <a:ln>
                  <a:noFill/>
                </a:ln>
                <a:solidFill>
                  <a:srgbClr val="A5A5A5">
                    <a:lumMod val="25000"/>
                  </a:srgbClr>
                </a:solidFill>
                <a:effectLst/>
                <a:uLnTx/>
                <a:uFillTx/>
                <a:latin typeface="Abadi" panose="020B0604020104020204" pitchFamily="34" charset="0"/>
                <a:ea typeface="+mn-ea"/>
                <a:cs typeface="+mn-cs"/>
              </a:rPr>
              <a:t>amongst various features that will determine the rate   of a successful landing?</a:t>
            </a:r>
          </a:p>
          <a:p>
            <a:pPr marL="742950" marR="0" lvl="1" indent="-285750" algn="l" defTabSz="914400" rtl="0" eaLnBrk="1" fontAlgn="auto" latinLnBrk="0" hangingPunct="1">
              <a:lnSpc>
                <a:spcPct val="100000"/>
              </a:lnSpc>
              <a:spcBef>
                <a:spcPts val="14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A5A5A5">
                    <a:lumMod val="25000"/>
                  </a:srgbClr>
                </a:solidFill>
                <a:effectLst/>
                <a:uLnTx/>
                <a:uFillTx/>
                <a:latin typeface="Abadi" panose="020B0604020104020204" pitchFamily="34" charset="0"/>
                <a:ea typeface="+mn-ea"/>
                <a:cs typeface="+mn-cs"/>
              </a:rPr>
              <a:t>What operating conditions needs to be in place </a:t>
            </a:r>
            <a:r>
              <a:rPr lang="en-US" dirty="0">
                <a:solidFill>
                  <a:srgbClr val="A5A5A5">
                    <a:lumMod val="25000"/>
                  </a:srgbClr>
                </a:solidFill>
                <a:latin typeface="Abadi" panose="020B0604020104020204" pitchFamily="34" charset="0"/>
              </a:rPr>
              <a:t>so to ensure a </a:t>
            </a:r>
            <a:r>
              <a:rPr kumimoji="0" lang="en-US" sz="1800" b="0" i="0" u="none" strike="noStrike" kern="1200" cap="none" spc="0" normalizeH="0" baseline="0" noProof="0" dirty="0">
                <a:ln>
                  <a:noFill/>
                </a:ln>
                <a:solidFill>
                  <a:srgbClr val="A5A5A5">
                    <a:lumMod val="25000"/>
                  </a:srgbClr>
                </a:solidFill>
                <a:effectLst/>
                <a:uLnTx/>
                <a:uFillTx/>
                <a:latin typeface="Abadi" panose="020B0604020104020204" pitchFamily="34" charset="0"/>
                <a:ea typeface="+mn-ea"/>
                <a:cs typeface="+mn-cs"/>
              </a:rPr>
              <a:t>successful landing program?</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1028700" y="1967266"/>
            <a:ext cx="2628900" cy="2547257"/>
          </a:xfrm>
          <a:prstGeom prst="rect">
            <a:avLst/>
          </a:prstGeom>
          <a:noFill/>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spcAft>
                <a:spcPts val="600"/>
              </a:spcAft>
            </a:pPr>
            <a:r>
              <a:rPr lang="en-US" sz="3300" kern="1200" dirty="0">
                <a:solidFill>
                  <a:srgbClr val="FFFFFF"/>
                </a:solidFill>
                <a:latin typeface="+mj-lt"/>
                <a:ea typeface="+mj-ea"/>
                <a:cs typeface="+mj-cs"/>
              </a:rPr>
              <a:t>Pie chart visualizing success of launches by sites</a:t>
            </a:r>
          </a:p>
        </p:txBody>
      </p:sp>
      <p:pic>
        <p:nvPicPr>
          <p:cNvPr id="4" name="Content Placeholder 3" descr="A colorful pie chart with numbers&#10;&#10;Description automatically generated">
            <a:extLst>
              <a:ext uri="{FF2B5EF4-FFF2-40B4-BE49-F238E27FC236}">
                <a16:creationId xmlns:a16="http://schemas.microsoft.com/office/drawing/2014/main" id="{517E3C34-0E10-EDF3-D848-33B16825E263}"/>
              </a:ext>
            </a:extLst>
          </p:cNvPr>
          <p:cNvPicPr>
            <a:picLocks noGrp="1" noChangeAspect="1"/>
          </p:cNvPicPr>
          <p:nvPr>
            <p:ph idx="4294967295"/>
          </p:nvPr>
        </p:nvPicPr>
        <p:blipFill>
          <a:blip r:embed="rId2"/>
          <a:stretch>
            <a:fillRect/>
          </a:stretch>
        </p:blipFill>
        <p:spPr>
          <a:xfrm>
            <a:off x="5455306" y="643466"/>
            <a:ext cx="5424719" cy="5568739"/>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11034184" y="6356350"/>
            <a:ext cx="514349"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alpha val="80000"/>
                  </a:schemeClr>
                </a:solidFill>
                <a:latin typeface="+mn-lt"/>
              </a:rPr>
              <a:pPr>
                <a:spcAft>
                  <a:spcPts val="600"/>
                </a:spcAft>
              </a:pPr>
              <a:t>41</a:t>
            </a:fld>
            <a:endParaRPr lang="en-US" sz="1200">
              <a:solidFill>
                <a:schemeClr val="tx1">
                  <a:alpha val="80000"/>
                </a:schemeClr>
              </a:solidFill>
              <a:latin typeface="+mn-lt"/>
            </a:endParaRPr>
          </a:p>
        </p:txBody>
      </p:sp>
      <p:pic>
        <p:nvPicPr>
          <p:cNvPr id="7" name="Picture 6">
            <a:extLst>
              <a:ext uri="{FF2B5EF4-FFF2-40B4-BE49-F238E27FC236}">
                <a16:creationId xmlns:a16="http://schemas.microsoft.com/office/drawing/2014/main" id="{CC81959C-9449-6B9A-ED95-B0286364A5C5}"/>
              </a:ext>
            </a:extLst>
          </p:cNvPr>
          <p:cNvPicPr>
            <a:picLocks noChangeAspect="1"/>
          </p:cNvPicPr>
          <p:nvPr/>
        </p:nvPicPr>
        <p:blipFill>
          <a:blip r:embed="rId3"/>
          <a:stretch>
            <a:fillRect/>
          </a:stretch>
        </p:blipFill>
        <p:spPr>
          <a:xfrm>
            <a:off x="9894488" y="4657245"/>
            <a:ext cx="1971074" cy="1554960"/>
          </a:xfrm>
          <a:prstGeom prst="rect">
            <a:avLst/>
          </a:prstGeom>
        </p:spPr>
      </p:pic>
      <p:sp>
        <p:nvSpPr>
          <p:cNvPr id="9" name="TextBox 8">
            <a:extLst>
              <a:ext uri="{FF2B5EF4-FFF2-40B4-BE49-F238E27FC236}">
                <a16:creationId xmlns:a16="http://schemas.microsoft.com/office/drawing/2014/main" id="{C2F1B882-41FF-80D1-D4D2-7B1F4BA12614}"/>
              </a:ext>
            </a:extLst>
          </p:cNvPr>
          <p:cNvSpPr txBox="1"/>
          <p:nvPr/>
        </p:nvSpPr>
        <p:spPr>
          <a:xfrm>
            <a:off x="902043" y="5214551"/>
            <a:ext cx="5301049" cy="646331"/>
          </a:xfrm>
          <a:prstGeom prst="rect">
            <a:avLst/>
          </a:prstGeom>
          <a:noFill/>
        </p:spPr>
        <p:txBody>
          <a:bodyPr wrap="square" rtlCol="0">
            <a:spAutoFit/>
          </a:bodyPr>
          <a:lstStyle/>
          <a:p>
            <a:r>
              <a:rPr lang="en-MY" dirty="0"/>
              <a:t>KSC LC 39-A seemed to have the highest proportion of successful launches in all the sites.</a:t>
            </a:r>
          </a:p>
        </p:txBody>
      </p:sp>
    </p:spTree>
    <p:extLst>
      <p:ext uri="{BB962C8B-B14F-4D97-AF65-F5344CB8AC3E}">
        <p14:creationId xmlns:p14="http://schemas.microsoft.com/office/powerpoint/2010/main" val="70013293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1028700" y="1967266"/>
            <a:ext cx="2628900" cy="2547257"/>
          </a:xfrm>
          <a:prstGeom prst="rect">
            <a:avLst/>
          </a:prstGeom>
          <a:noFill/>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spcAft>
                <a:spcPts val="600"/>
              </a:spcAft>
            </a:pPr>
            <a:r>
              <a:rPr lang="en-US" sz="3100" kern="1200">
                <a:solidFill>
                  <a:srgbClr val="FFFFFF"/>
                </a:solidFill>
                <a:latin typeface="+mj-lt"/>
                <a:ea typeface="+mj-ea"/>
                <a:cs typeface="+mj-cs"/>
              </a:rPr>
              <a:t>Pie chart showing launch success to failure ratio of KSC LC 39-A </a:t>
            </a:r>
          </a:p>
        </p:txBody>
      </p:sp>
      <p:pic>
        <p:nvPicPr>
          <p:cNvPr id="4" name="Picture 3">
            <a:extLst>
              <a:ext uri="{FF2B5EF4-FFF2-40B4-BE49-F238E27FC236}">
                <a16:creationId xmlns:a16="http://schemas.microsoft.com/office/drawing/2014/main" id="{05B3CD4A-EF66-F2D1-B6E0-8AFC6952A9CD}"/>
              </a:ext>
            </a:extLst>
          </p:cNvPr>
          <p:cNvPicPr>
            <a:picLocks noChangeAspect="1"/>
          </p:cNvPicPr>
          <p:nvPr/>
        </p:nvPicPr>
        <p:blipFill>
          <a:blip r:embed="rId2"/>
          <a:stretch>
            <a:fillRect/>
          </a:stretch>
        </p:blipFill>
        <p:spPr>
          <a:xfrm>
            <a:off x="4777316" y="668009"/>
            <a:ext cx="6780700" cy="5519653"/>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11034184" y="6356350"/>
            <a:ext cx="514349"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alpha val="80000"/>
                  </a:schemeClr>
                </a:solidFill>
                <a:latin typeface="+mn-lt"/>
              </a:rPr>
              <a:pPr>
                <a:spcAft>
                  <a:spcPts val="600"/>
                </a:spcAft>
              </a:pPr>
              <a:t>42</a:t>
            </a:fld>
            <a:endParaRPr lang="en-US" sz="1200">
              <a:solidFill>
                <a:schemeClr val="tx1">
                  <a:alpha val="80000"/>
                </a:schemeClr>
              </a:solidFill>
              <a:latin typeface="+mn-lt"/>
            </a:endParaRPr>
          </a:p>
        </p:txBody>
      </p:sp>
      <p:pic>
        <p:nvPicPr>
          <p:cNvPr id="7" name="Picture 6">
            <a:extLst>
              <a:ext uri="{FF2B5EF4-FFF2-40B4-BE49-F238E27FC236}">
                <a16:creationId xmlns:a16="http://schemas.microsoft.com/office/drawing/2014/main" id="{06C577C1-7D4D-F13D-1C08-5311330C47BB}"/>
              </a:ext>
            </a:extLst>
          </p:cNvPr>
          <p:cNvPicPr>
            <a:picLocks noChangeAspect="1"/>
          </p:cNvPicPr>
          <p:nvPr/>
        </p:nvPicPr>
        <p:blipFill>
          <a:blip r:embed="rId3"/>
          <a:stretch>
            <a:fillRect/>
          </a:stretch>
        </p:blipFill>
        <p:spPr>
          <a:xfrm>
            <a:off x="9697180" y="4044311"/>
            <a:ext cx="1860836" cy="1928506"/>
          </a:xfrm>
          <a:prstGeom prst="rect">
            <a:avLst/>
          </a:prstGeom>
        </p:spPr>
      </p:pic>
      <p:sp>
        <p:nvSpPr>
          <p:cNvPr id="10" name="TextBox 9">
            <a:extLst>
              <a:ext uri="{FF2B5EF4-FFF2-40B4-BE49-F238E27FC236}">
                <a16:creationId xmlns:a16="http://schemas.microsoft.com/office/drawing/2014/main" id="{D4D47FE8-6552-EA13-F8C1-9EA860D81F41}"/>
              </a:ext>
            </a:extLst>
          </p:cNvPr>
          <p:cNvSpPr txBox="1"/>
          <p:nvPr/>
        </p:nvSpPr>
        <p:spPr>
          <a:xfrm>
            <a:off x="633984" y="5541331"/>
            <a:ext cx="6098058" cy="923330"/>
          </a:xfrm>
          <a:prstGeom prst="rect">
            <a:avLst/>
          </a:prstGeom>
          <a:noFill/>
        </p:spPr>
        <p:txBody>
          <a:bodyPr wrap="square">
            <a:spAutoFit/>
          </a:bodyPr>
          <a:lstStyle/>
          <a:p>
            <a:r>
              <a:rPr lang="en-US" dirty="0"/>
              <a:t>KSC LC 39-A achieved a 76.9 % success launch rate, the highest of the 4 sites.</a:t>
            </a:r>
          </a:p>
          <a:p>
            <a:endParaRPr lang="en-US" dirty="0"/>
          </a:p>
        </p:txBody>
      </p:sp>
    </p:spTree>
    <p:extLst>
      <p:ext uri="{BB962C8B-B14F-4D97-AF65-F5344CB8AC3E}">
        <p14:creationId xmlns:p14="http://schemas.microsoft.com/office/powerpoint/2010/main" val="186616070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D55CA618-78A6-47F6-B865-E9315164FB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B83D307E-DF68-43F8-97CE-0AAE950A712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271255" y="-1"/>
            <a:ext cx="7649490" cy="5728133"/>
            <a:chOff x="329184" y="1"/>
            <a:chExt cx="524256" cy="5728133"/>
          </a:xfrm>
        </p:grpSpPr>
        <p:cxnSp>
          <p:nvCxnSpPr>
            <p:cNvPr id="20" name="Straight Connector 19">
              <a:extLst>
                <a:ext uri="{FF2B5EF4-FFF2-40B4-BE49-F238E27FC236}">
                  <a16:creationId xmlns:a16="http://schemas.microsoft.com/office/drawing/2014/main" id="{5546E3D2-37BF-4528-9851-2B2F628234A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329184" y="5728134"/>
              <a:ext cx="523824"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752A0C69-DC4E-4FC0-843C-BAA27B3A56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184" y="1"/>
              <a:ext cx="524256" cy="55321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3" name="Rectangle 22">
            <a:extLst>
              <a:ext uri="{FF2B5EF4-FFF2-40B4-BE49-F238E27FC236}">
                <a16:creationId xmlns:a16="http://schemas.microsoft.com/office/drawing/2014/main" id="{8ED94938-268E-4C0A-A08A-B3980C78BA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318045"/>
            <a:ext cx="10999072" cy="5325139"/>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1066040" y="3063215"/>
            <a:ext cx="10071536" cy="929750"/>
          </a:xfrm>
          <a:prstGeom prst="rect">
            <a:avLst/>
          </a:prstGeom>
        </p:spPr>
        <p:txBody>
          <a:bodyPr vert="horz" lIns="91440" tIns="45720" rIns="91440" bIns="45720" rtlCol="0" anchor="b">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spcAft>
                <a:spcPts val="600"/>
              </a:spcAft>
            </a:pPr>
            <a:r>
              <a:rPr lang="en-US" sz="5200" dirty="0">
                <a:solidFill>
                  <a:schemeClr val="tx1"/>
                </a:solidFill>
                <a:latin typeface="+mj-lt"/>
                <a:ea typeface="+mj-ea"/>
                <a:cs typeface="+mj-cs"/>
              </a:rPr>
              <a:t>Scatter plot between payload mass and success rate</a:t>
            </a:r>
          </a:p>
        </p:txBody>
      </p:sp>
      <p:pic>
        <p:nvPicPr>
          <p:cNvPr id="7" name="Picture 6" descr="A white rectangular object with colored dots&#10;&#10;Description automatically generated with medium confidence">
            <a:extLst>
              <a:ext uri="{FF2B5EF4-FFF2-40B4-BE49-F238E27FC236}">
                <a16:creationId xmlns:a16="http://schemas.microsoft.com/office/drawing/2014/main" id="{D496A479-23B5-29F5-B9DB-6CDD4609BCCD}"/>
              </a:ext>
            </a:extLst>
          </p:cNvPr>
          <p:cNvPicPr>
            <a:picLocks noChangeAspect="1"/>
          </p:cNvPicPr>
          <p:nvPr/>
        </p:nvPicPr>
        <p:blipFill>
          <a:blip r:embed="rId2"/>
          <a:stretch>
            <a:fillRect/>
          </a:stretch>
        </p:blipFill>
        <p:spPr>
          <a:xfrm>
            <a:off x="6040402" y="1433384"/>
            <a:ext cx="5069590" cy="1483411"/>
          </a:xfrm>
          <a:prstGeom prst="rect">
            <a:avLst/>
          </a:prstGeom>
        </p:spPr>
      </p:pic>
      <p:pic>
        <p:nvPicPr>
          <p:cNvPr id="4" name="Content Placeholder 3" descr="A screenshot of a computer&#10;&#10;Description automatically generated">
            <a:extLst>
              <a:ext uri="{FF2B5EF4-FFF2-40B4-BE49-F238E27FC236}">
                <a16:creationId xmlns:a16="http://schemas.microsoft.com/office/drawing/2014/main" id="{B2546B4E-F5F2-5025-F3B8-B1389200A769}"/>
              </a:ext>
            </a:extLst>
          </p:cNvPr>
          <p:cNvPicPr>
            <a:picLocks noGrp="1" noChangeAspect="1"/>
          </p:cNvPicPr>
          <p:nvPr>
            <p:ph idx="4294967295"/>
          </p:nvPr>
        </p:nvPicPr>
        <p:blipFill>
          <a:blip r:embed="rId3"/>
          <a:stretch>
            <a:fillRect/>
          </a:stretch>
        </p:blipFill>
        <p:spPr>
          <a:xfrm>
            <a:off x="816248" y="1214816"/>
            <a:ext cx="5065776" cy="1962988"/>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43</a:t>
            </a:fld>
            <a:endParaRPr lang="en-US" sz="1200">
              <a:solidFill>
                <a:schemeClr val="tx1">
                  <a:tint val="75000"/>
                </a:schemeClr>
              </a:solidFill>
              <a:latin typeface="+mn-lt"/>
            </a:endParaRPr>
          </a:p>
        </p:txBody>
      </p:sp>
      <p:sp>
        <p:nvSpPr>
          <p:cNvPr id="8" name="TextBox 7">
            <a:extLst>
              <a:ext uri="{FF2B5EF4-FFF2-40B4-BE49-F238E27FC236}">
                <a16:creationId xmlns:a16="http://schemas.microsoft.com/office/drawing/2014/main" id="{57A19931-C68A-25A2-56F5-5460ED5F3CE6}"/>
              </a:ext>
            </a:extLst>
          </p:cNvPr>
          <p:cNvSpPr txBox="1"/>
          <p:nvPr/>
        </p:nvSpPr>
        <p:spPr>
          <a:xfrm>
            <a:off x="1485900" y="4127500"/>
            <a:ext cx="9398000" cy="646331"/>
          </a:xfrm>
          <a:prstGeom prst="rect">
            <a:avLst/>
          </a:prstGeom>
          <a:noFill/>
        </p:spPr>
        <p:txBody>
          <a:bodyPr wrap="square" rtlCol="0">
            <a:spAutoFit/>
          </a:bodyPr>
          <a:lstStyle/>
          <a:p>
            <a:pPr algn="ctr"/>
            <a:r>
              <a:rPr lang="en-MY" dirty="0"/>
              <a:t>Payload mass seems to have a negative correlation with launch success; Low-weighted payloads seem to have a higher success rate than the high-weighted payloads.</a:t>
            </a:r>
          </a:p>
        </p:txBody>
      </p:sp>
    </p:spTree>
    <p:extLst>
      <p:ext uri="{BB962C8B-B14F-4D97-AF65-F5344CB8AC3E}">
        <p14:creationId xmlns:p14="http://schemas.microsoft.com/office/powerpoint/2010/main" val="25235960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82114"/>
            <a:ext cx="5325989" cy="381158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The Decision Tree classifier is the model with the highest classification accuracy.</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2" name="Picture 1">
            <a:extLst>
              <a:ext uri="{FF2B5EF4-FFF2-40B4-BE49-F238E27FC236}">
                <a16:creationId xmlns:a16="http://schemas.microsoft.com/office/drawing/2014/main" id="{8D9D34E4-AD80-034F-7B2B-92F8646CD11E}"/>
              </a:ext>
            </a:extLst>
          </p:cNvPr>
          <p:cNvPicPr>
            <a:picLocks noChangeAspect="1"/>
          </p:cNvPicPr>
          <p:nvPr/>
        </p:nvPicPr>
        <p:blipFill>
          <a:blip r:embed="rId3"/>
          <a:stretch>
            <a:fillRect/>
          </a:stretch>
        </p:blipFill>
        <p:spPr>
          <a:xfrm>
            <a:off x="514628" y="2996742"/>
            <a:ext cx="11162743" cy="3322608"/>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1742485"/>
            <a:ext cx="4856089" cy="3811588"/>
          </a:xfrm>
          <a:prstGeom prst="rect">
            <a:avLst/>
          </a:prstGeom>
        </p:spPr>
        <p:txBody>
          <a:bodyPr>
            <a:normAutofit lnSpcReduction="10000"/>
          </a:bodyPr>
          <a:lstStyle/>
          <a:p>
            <a:pPr>
              <a:lnSpc>
                <a:spcPct val="100000"/>
              </a:lnSpc>
              <a:spcBef>
                <a:spcPts val="1400"/>
              </a:spcBef>
            </a:pPr>
            <a:r>
              <a:rPr lang="en-US" dirty="0">
                <a:solidFill>
                  <a:schemeClr val="accent3">
                    <a:lumMod val="25000"/>
                  </a:schemeClr>
                </a:solidFill>
                <a:latin typeface="Abadi" panose="020B0604020104020204" pitchFamily="34" charset="0"/>
              </a:rPr>
              <a:t>Examining the confusion matrix, we see that Decision Tree can distinguish between the different classes. The major problem here is the false positives: where the classifier classifies unsuccessful landings as successful.</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 of Decision Tree classifier</a:t>
            </a:r>
            <a:endParaRPr lang="en-US" dirty="0">
              <a:solidFill>
                <a:srgbClr val="0B49CB"/>
              </a:solidFill>
            </a:endParaRPr>
          </a:p>
        </p:txBody>
      </p:sp>
      <p:pic>
        <p:nvPicPr>
          <p:cNvPr id="3" name="Picture 2">
            <a:extLst>
              <a:ext uri="{FF2B5EF4-FFF2-40B4-BE49-F238E27FC236}">
                <a16:creationId xmlns:a16="http://schemas.microsoft.com/office/drawing/2014/main" id="{39D2910C-8DA9-EA2D-6795-66652877FD0F}"/>
              </a:ext>
            </a:extLst>
          </p:cNvPr>
          <p:cNvPicPr>
            <a:picLocks noChangeAspect="1"/>
          </p:cNvPicPr>
          <p:nvPr/>
        </p:nvPicPr>
        <p:blipFill>
          <a:blip r:embed="rId3"/>
          <a:stretch>
            <a:fillRect/>
          </a:stretch>
        </p:blipFill>
        <p:spPr>
          <a:xfrm>
            <a:off x="6346740" y="1767885"/>
            <a:ext cx="5315120" cy="4458508"/>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47</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11129889" cy="4351338"/>
          </a:xfrm>
          <a:prstGeom prst="rect">
            <a:avLst/>
          </a:prstGeom>
        </p:spPr>
        <p:txBody>
          <a:bodyPr>
            <a:normAutofit/>
          </a:bodyPr>
          <a:lstStyle/>
          <a:p>
            <a:pPr marL="0" indent="0">
              <a:lnSpc>
                <a:spcPct val="100000"/>
              </a:lnSpc>
              <a:spcBef>
                <a:spcPts val="1400"/>
              </a:spcBef>
              <a:buNone/>
            </a:pPr>
            <a:r>
              <a:rPr lang="en-US" sz="2400" dirty="0">
                <a:solidFill>
                  <a:schemeClr val="accent3">
                    <a:lumMod val="25000"/>
                  </a:schemeClr>
                </a:solidFill>
                <a:latin typeface="Abadi" panose="020B0604020104020204" pitchFamily="34" charset="0"/>
              </a:rPr>
              <a:t>From the presentation, we can conclude that:</a:t>
            </a:r>
          </a:p>
          <a:p>
            <a:pPr lvl="1">
              <a:lnSpc>
                <a:spcPct val="100000"/>
              </a:lnSpc>
              <a:spcBef>
                <a:spcPts val="1400"/>
              </a:spcBef>
            </a:pPr>
            <a:r>
              <a:rPr lang="en-US" dirty="0">
                <a:solidFill>
                  <a:schemeClr val="accent3">
                    <a:lumMod val="25000"/>
                  </a:schemeClr>
                </a:solidFill>
                <a:latin typeface="Abadi" panose="020B0604020104020204" pitchFamily="34" charset="0"/>
              </a:rPr>
              <a:t>Flight number is positively correlated with launch success.</a:t>
            </a:r>
          </a:p>
          <a:p>
            <a:pPr lvl="1">
              <a:lnSpc>
                <a:spcPct val="100000"/>
              </a:lnSpc>
              <a:spcBef>
                <a:spcPts val="1400"/>
              </a:spcBef>
            </a:pPr>
            <a:r>
              <a:rPr lang="en-US" dirty="0">
                <a:latin typeface="Abadi" panose="020B0604020104020204" pitchFamily="34" charset="0"/>
              </a:rPr>
              <a:t>Launch success rate increased substantially since the year 2013.</a:t>
            </a:r>
          </a:p>
          <a:p>
            <a:pPr lvl="1">
              <a:lnSpc>
                <a:spcPct val="100000"/>
              </a:lnSpc>
              <a:spcBef>
                <a:spcPts val="1400"/>
              </a:spcBef>
            </a:pPr>
            <a:r>
              <a:rPr lang="en-US" dirty="0">
                <a:solidFill>
                  <a:schemeClr val="accent3">
                    <a:lumMod val="25000"/>
                  </a:schemeClr>
                </a:solidFill>
                <a:latin typeface="Abadi" panose="020B0604020104020204" pitchFamily="34" charset="0"/>
              </a:rPr>
              <a:t>The orbits </a:t>
            </a:r>
            <a:r>
              <a:rPr lang="en-US" dirty="0">
                <a:latin typeface="Abadi" panose="020B0604020104020204" pitchFamily="34" charset="0"/>
              </a:rPr>
              <a:t>ES-L1, GEO, HEO, SSO has the highest success rates, whereas GTO has the least success rates, with unpredictable outcomes.</a:t>
            </a:r>
          </a:p>
          <a:p>
            <a:pPr lvl="1">
              <a:lnSpc>
                <a:spcPct val="100000"/>
              </a:lnSpc>
              <a:spcBef>
                <a:spcPts val="1400"/>
              </a:spcBef>
            </a:pPr>
            <a:r>
              <a:rPr lang="en-US" dirty="0">
                <a:solidFill>
                  <a:schemeClr val="accent3">
                    <a:lumMod val="25000"/>
                  </a:schemeClr>
                </a:solidFill>
                <a:latin typeface="Abadi" panose="020B0604020104020204" pitchFamily="34" charset="0"/>
              </a:rPr>
              <a:t>KSC LC-39A had the most successful launches out of the 4 sites.</a:t>
            </a:r>
          </a:p>
          <a:p>
            <a:pPr lvl="1">
              <a:lnSpc>
                <a:spcPct val="100000"/>
              </a:lnSpc>
              <a:spcBef>
                <a:spcPts val="1400"/>
              </a:spcBef>
            </a:pPr>
            <a:r>
              <a:rPr lang="en-US" dirty="0">
                <a:solidFill>
                  <a:schemeClr val="accent3">
                    <a:lumMod val="25000"/>
                  </a:schemeClr>
                </a:solidFill>
                <a:latin typeface="Abadi" panose="020B0604020104020204" pitchFamily="34" charset="0"/>
              </a:rPr>
              <a:t>The Decision tree classifier is the best machine learning algorithm for the task of predictive analyses.</a:t>
            </a:r>
            <a:endParaRPr lang="en-US" sz="20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through SpaceX API and web scrapping on Wikipedia.</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With One Hot Encoding, categorical features in the dataset were represented as numerical variables for use in machine learning predictions.</a:t>
            </a:r>
          </a:p>
          <a:p>
            <a:pPr>
              <a:lnSpc>
                <a:spcPct val="120000"/>
              </a:lnSpc>
              <a:spcBef>
                <a:spcPts val="1400"/>
              </a:spcBef>
            </a:pPr>
            <a:r>
              <a:rPr lang="en-US" sz="92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Logistic Regression, Support Vector Machine, K-Nearest Neighbor and Decision Tree were chosen as data prediction algorithms.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
        <p:nvSpPr>
          <p:cNvPr id="3" name="Rectangle 2">
            <a:extLst>
              <a:ext uri="{FF2B5EF4-FFF2-40B4-BE49-F238E27FC236}">
                <a16:creationId xmlns:a16="http://schemas.microsoft.com/office/drawing/2014/main" id="{0F71306F-97DC-A9CB-87F5-7DD3AF3372F6}"/>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30000"/>
              </a:spcBef>
              <a:spcAft>
                <a:spcPct val="0"/>
              </a:spcAft>
              <a:defRPr sz="1200">
                <a:solidFill>
                  <a:schemeClr val="tx1"/>
                </a:solidFill>
                <a:latin typeface="Arial" panose="020B0604020202020204" pitchFamily="34" charset="0"/>
              </a:defRPr>
            </a:lvl1pPr>
            <a:lvl2pPr eaLnBrk="0" fontAlgn="base" hangingPunct="0">
              <a:spcBef>
                <a:spcPct val="30000"/>
              </a:spcBef>
              <a:spcAft>
                <a:spcPct val="0"/>
              </a:spcAft>
              <a:defRPr sz="1200">
                <a:solidFill>
                  <a:schemeClr val="tx1"/>
                </a:solidFill>
                <a:latin typeface="Arial" panose="020B0604020202020204" pitchFamily="34" charset="0"/>
              </a:defRPr>
            </a:lvl2pPr>
            <a:lvl3pPr eaLnBrk="0" fontAlgn="base" hangingPunct="0">
              <a:spcBef>
                <a:spcPct val="30000"/>
              </a:spcBef>
              <a:spcAft>
                <a:spcPct val="0"/>
              </a:spcAft>
              <a:defRPr sz="1200">
                <a:solidFill>
                  <a:schemeClr val="tx1"/>
                </a:solidFill>
                <a:latin typeface="Arial" panose="020B0604020202020204" pitchFamily="34" charset="0"/>
              </a:defRPr>
            </a:lvl3pPr>
            <a:lvl4pPr eaLnBrk="0" fontAlgn="base" hangingPunct="0">
              <a:spcBef>
                <a:spcPct val="30000"/>
              </a:spcBef>
              <a:spcAft>
                <a:spcPct val="0"/>
              </a:spcAft>
              <a:defRPr sz="1200">
                <a:solidFill>
                  <a:schemeClr val="tx1"/>
                </a:solidFill>
                <a:latin typeface="Arial" panose="020B0604020202020204" pitchFamily="34" charset="0"/>
              </a:defRPr>
            </a:lvl4pPr>
            <a:lvl5pPr eaLnBrk="0" fontAlgn="base" hangingPunct="0">
              <a:spcBef>
                <a:spcPct val="30000"/>
              </a:spcBef>
              <a:spcAft>
                <a:spcPct val="0"/>
              </a:spcAft>
              <a:defRPr sz="1200">
                <a:solidFill>
                  <a:schemeClr val="tx1"/>
                </a:solidFill>
                <a:latin typeface="Arial" panose="020B0604020202020204" pitchFamily="34" charset="0"/>
              </a:defRPr>
            </a:lvl5pPr>
            <a:lvl6pPr eaLnBrk="0" fontAlgn="base" hangingPunct="0">
              <a:spcBef>
                <a:spcPct val="30000"/>
              </a:spcBef>
              <a:spcAft>
                <a:spcPct val="0"/>
              </a:spcAft>
              <a:defRPr sz="1200">
                <a:solidFill>
                  <a:schemeClr val="tx1"/>
                </a:solidFill>
                <a:latin typeface="Arial" panose="020B0604020202020204" pitchFamily="34" charset="0"/>
              </a:defRPr>
            </a:lvl6pPr>
            <a:lvl7pPr eaLnBrk="0" fontAlgn="base" hangingPunct="0">
              <a:spcBef>
                <a:spcPct val="30000"/>
              </a:spcBef>
              <a:spcAft>
                <a:spcPct val="0"/>
              </a:spcAft>
              <a:defRPr sz="1200">
                <a:solidFill>
                  <a:schemeClr val="tx1"/>
                </a:solidFill>
                <a:latin typeface="Arial" panose="020B0604020202020204" pitchFamily="34" charset="0"/>
              </a:defRPr>
            </a:lvl7pPr>
            <a:lvl8pPr eaLnBrk="0" fontAlgn="base" hangingPunct="0">
              <a:spcBef>
                <a:spcPct val="30000"/>
              </a:spcBef>
              <a:spcAft>
                <a:spcPct val="0"/>
              </a:spcAft>
              <a:defRPr sz="1200">
                <a:solidFill>
                  <a:schemeClr val="tx1"/>
                </a:solidFill>
                <a:latin typeface="Arial" panose="020B0604020202020204" pitchFamily="34" charset="0"/>
              </a:defRPr>
            </a:lvl8pPr>
            <a:lvl9pPr eaLnBrk="0" fontAlgn="base" hangingPunct="0">
              <a:spcBef>
                <a:spcPct val="30000"/>
              </a:spcBef>
              <a:spcAft>
                <a:spcPct val="0"/>
              </a:spcAft>
              <a:defRPr sz="1200">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30000"/>
              </a:spcBef>
              <a:spcAft>
                <a:spcPct val="0"/>
              </a:spcAft>
              <a:buClrTx/>
              <a:buSzTx/>
              <a:buFontTx/>
              <a:buNone/>
              <a:tabLst/>
            </a:pPr>
            <a:r>
              <a:rPr kumimoji="0" lang="en-US" altLang="en-US" sz="1200" b="0" i="0" u="none" strike="noStrike" cap="none" normalizeH="0" baseline="0">
                <a:ln>
                  <a:noFill/>
                </a:ln>
                <a:solidFill>
                  <a:schemeClr val="tx1"/>
                </a:solidFill>
                <a:effectLst/>
                <a:latin typeface="Arial" panose="020B0604020202020204" pitchFamily="34" charset="0"/>
              </a:rPr>
              <a:t>df</a:t>
            </a:r>
            <a:r>
              <a:rPr kumimoji="0" lang="en-US" altLang="en-US" sz="900" b="0" i="0" u="none" strike="noStrike" cap="none" normalizeH="0" baseline="0">
                <a:ln>
                  <a:noFill/>
                </a:ln>
                <a:solidFill>
                  <a:srgbClr val="212121"/>
                </a:solidFill>
                <a:effectLst/>
                <a:latin typeface="Arial Unicode MS"/>
              </a:rPr>
              <a:t>['Outcome']</a:t>
            </a:r>
            <a:r>
              <a:rPr kumimoji="0" lang="en-US" altLang="en-US" sz="800" b="0" i="0" u="none" strike="noStrike" cap="none" normalizeH="0" baseline="0">
                <a:ln>
                  <a:noFill/>
                </a:ln>
                <a:solidFill>
                  <a:schemeClr val="tx1"/>
                </a:solidFill>
                <a:effectLst/>
              </a:rPr>
              <a:t> </a:t>
            </a:r>
            <a:endParaRPr kumimoji="0" lang="en-US" altLang="en-US" sz="12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data sets were collected through the SpaceX API and Wikipedia web-scrapping.</a:t>
            </a:r>
          </a:p>
          <a:p>
            <a:r>
              <a:rPr lang="en-US" sz="2200" dirty="0">
                <a:latin typeface="Abadi" panose="020B0604020104020204" pitchFamily="34" charset="0"/>
              </a:rPr>
              <a:t>SpaceX API:</a:t>
            </a:r>
          </a:p>
          <a:p>
            <a:pPr lvl="1"/>
            <a:r>
              <a:rPr lang="en-US" sz="1800" dirty="0">
                <a:latin typeface="Abadi" panose="020B0604020104020204" pitchFamily="34" charset="0"/>
              </a:rPr>
              <a:t>A GET Request was made to the SpaceX API</a:t>
            </a:r>
          </a:p>
          <a:p>
            <a:pPr lvl="1"/>
            <a:r>
              <a:rPr lang="en-US" sz="1800" dirty="0">
                <a:latin typeface="Abadi" panose="020B0604020104020204" pitchFamily="34" charset="0"/>
              </a:rPr>
              <a:t>The response was decoded into a Json object with the .</a:t>
            </a:r>
            <a:r>
              <a:rPr lang="en-US" sz="1800" dirty="0" err="1">
                <a:latin typeface="Abadi" panose="020B0604020104020204" pitchFamily="34" charset="0"/>
              </a:rPr>
              <a:t>json</a:t>
            </a:r>
            <a:r>
              <a:rPr lang="en-US" sz="1800" dirty="0">
                <a:latin typeface="Abadi" panose="020B0604020104020204" pitchFamily="34" charset="0"/>
              </a:rPr>
              <a:t> function and into a Pandas data frame with the .</a:t>
            </a:r>
            <a:r>
              <a:rPr lang="en-US" sz="1800" dirty="0" err="1">
                <a:latin typeface="Abadi" panose="020B0604020104020204" pitchFamily="34" charset="0"/>
              </a:rPr>
              <a:t>json_normalize</a:t>
            </a:r>
            <a:r>
              <a:rPr lang="en-US" sz="1800" dirty="0">
                <a:latin typeface="Abadi" panose="020B0604020104020204" pitchFamily="34" charset="0"/>
              </a:rPr>
              <a:t>() function.</a:t>
            </a:r>
          </a:p>
          <a:p>
            <a:pPr lvl="1"/>
            <a:r>
              <a:rPr lang="en-US" sz="1800" dirty="0">
                <a:latin typeface="Abadi" panose="020B0604020104020204" pitchFamily="34" charset="0"/>
              </a:rPr>
              <a:t>The data was then filtered for relevant entries, checked and filled for missing values for where was necessary.</a:t>
            </a:r>
          </a:p>
          <a:p>
            <a:r>
              <a:rPr lang="en-US" sz="2200" dirty="0">
                <a:latin typeface="Abadi" panose="020B0604020104020204" pitchFamily="34" charset="0"/>
              </a:rPr>
              <a:t>Wikipedia:</a:t>
            </a:r>
          </a:p>
          <a:p>
            <a:pPr lvl="1"/>
            <a:r>
              <a:rPr lang="en-US" sz="1800" dirty="0">
                <a:latin typeface="Abadi" panose="020B0604020104020204" pitchFamily="34" charset="0"/>
              </a:rPr>
              <a:t>A HTTP GET Request was made to a static URL on Wikipedia.</a:t>
            </a:r>
          </a:p>
          <a:p>
            <a:pPr lvl="1"/>
            <a:r>
              <a:rPr lang="en-US" sz="1800" dirty="0">
                <a:latin typeface="Abadi" panose="020B0604020104020204" pitchFamily="34" charset="0"/>
              </a:rPr>
              <a:t>A </a:t>
            </a:r>
            <a:r>
              <a:rPr lang="en-US" sz="1800" dirty="0" err="1">
                <a:latin typeface="Abadi" panose="020B0604020104020204" pitchFamily="34" charset="0"/>
              </a:rPr>
              <a:t>BeautifulSoup</a:t>
            </a:r>
            <a:r>
              <a:rPr lang="en-US" sz="1800" dirty="0">
                <a:latin typeface="Abadi" panose="020B0604020104020204" pitchFamily="34" charset="0"/>
              </a:rPr>
              <a:t> object was created from the HTML response to access the relevant table, to parse  the contents from the launch HTML table, then to be converted into a Pandas data frame for future analysis.</a:t>
            </a: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A GET request was made to the SpaceX API for data collection, which was then preprocessed for basic data wrangling, formatting and filling in null values.</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Link to the GitHub Notebook:</a:t>
            </a:r>
          </a:p>
          <a:p>
            <a:pPr marL="457200" lvl="1" indent="0">
              <a:lnSpc>
                <a:spcPct val="100000"/>
              </a:lnSpc>
              <a:spcBef>
                <a:spcPts val="1400"/>
              </a:spcBef>
              <a:buNone/>
            </a:pPr>
            <a:r>
              <a:rPr lang="en-US" sz="1800" dirty="0">
                <a:solidFill>
                  <a:schemeClr val="accent3">
                    <a:lumMod val="25000"/>
                  </a:schemeClr>
                </a:solidFill>
                <a:latin typeface="Abadi" panose="020B0604020104020204" pitchFamily="34" charset="0"/>
              </a:rPr>
              <a:t>https://github.com/JohnLeGreat/data_science_capstone_project/blob/main/01%20SpaceX%20Data%20Collection%20API.ipynb</a:t>
            </a:r>
          </a:p>
          <a:p>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graphicFrame>
        <p:nvGraphicFramePr>
          <p:cNvPr id="10" name="Diagram 9">
            <a:extLst>
              <a:ext uri="{FF2B5EF4-FFF2-40B4-BE49-F238E27FC236}">
                <a16:creationId xmlns:a16="http://schemas.microsoft.com/office/drawing/2014/main" id="{F70E7463-0CD6-4CC6-3BCF-F446B380E597}"/>
              </a:ext>
            </a:extLst>
          </p:cNvPr>
          <p:cNvGraphicFramePr/>
          <p:nvPr>
            <p:extLst>
              <p:ext uri="{D42A27DB-BD31-4B8C-83A1-F6EECF244321}">
                <p14:modId xmlns:p14="http://schemas.microsoft.com/office/powerpoint/2010/main" val="120475420"/>
              </p:ext>
            </p:extLst>
          </p:nvPr>
        </p:nvGraphicFramePr>
        <p:xfrm>
          <a:off x="6096000" y="1491343"/>
          <a:ext cx="5361972" cy="493586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a:lnSpc>
                <a:spcPct val="100000"/>
              </a:lnSpc>
              <a:spcBef>
                <a:spcPts val="1400"/>
              </a:spcBef>
            </a:pPr>
            <a:r>
              <a:rPr lang="en-US" sz="2000" dirty="0">
                <a:solidFill>
                  <a:schemeClr val="accent3">
                    <a:lumMod val="25000"/>
                  </a:schemeClr>
                </a:solidFill>
                <a:latin typeface="Abadi"/>
              </a:rPr>
              <a:t>A </a:t>
            </a:r>
            <a:r>
              <a:rPr lang="en-US" sz="2000" dirty="0" err="1">
                <a:solidFill>
                  <a:schemeClr val="accent3">
                    <a:lumMod val="25000"/>
                  </a:schemeClr>
                </a:solidFill>
                <a:latin typeface="Abadi"/>
              </a:rPr>
              <a:t>BeautifulSoup</a:t>
            </a:r>
            <a:r>
              <a:rPr lang="en-US" sz="2000" dirty="0">
                <a:solidFill>
                  <a:schemeClr val="accent3">
                    <a:lumMod val="25000"/>
                  </a:schemeClr>
                </a:solidFill>
                <a:latin typeface="Abadi"/>
              </a:rPr>
              <a:t> object was created for collection of historical launch records of the Falcon 9 from Wikipedia, of which then is parsed and converted into a Pandas data frame.</a:t>
            </a:r>
          </a:p>
          <a:p>
            <a:pPr>
              <a:lnSpc>
                <a:spcPct val="100000"/>
              </a:lnSpc>
              <a:spcBef>
                <a:spcPts val="1400"/>
              </a:spcBef>
            </a:pPr>
            <a:endParaRPr lang="en-US" sz="2000" dirty="0">
              <a:solidFill>
                <a:schemeClr val="accent3">
                  <a:lumMod val="25000"/>
                </a:schemeClr>
              </a:solidFill>
              <a:latin typeface="Abadi" panose="020B0604020104020204" pitchFamily="34" charset="0"/>
            </a:endParaRPr>
          </a:p>
          <a:p>
            <a:pPr>
              <a:lnSpc>
                <a:spcPct val="100000"/>
              </a:lnSpc>
              <a:spcBef>
                <a:spcPts val="1400"/>
              </a:spcBef>
            </a:pPr>
            <a:r>
              <a:rPr lang="en-US" sz="2000" dirty="0">
                <a:solidFill>
                  <a:schemeClr val="accent3">
                    <a:lumMod val="25000"/>
                  </a:schemeClr>
                </a:solidFill>
                <a:latin typeface="Abadi" panose="020B0604020104020204" pitchFamily="34" charset="0"/>
              </a:rPr>
              <a:t>Link to the GitHub Notebook:</a:t>
            </a:r>
          </a:p>
          <a:p>
            <a:pPr marL="457200" lvl="1" indent="0">
              <a:lnSpc>
                <a:spcPct val="100000"/>
              </a:lnSpc>
              <a:spcBef>
                <a:spcPts val="1400"/>
              </a:spcBef>
              <a:buNone/>
            </a:pPr>
            <a:r>
              <a:rPr lang="en-US" sz="1800" dirty="0">
                <a:solidFill>
                  <a:schemeClr val="accent3">
                    <a:lumMod val="25000"/>
                  </a:schemeClr>
                </a:solidFill>
                <a:latin typeface="Abadi" panose="020B0604020104020204" pitchFamily="34" charset="0"/>
              </a:rPr>
              <a:t>https://github.com/JohnLeGreat/data_science_capstone_project/blob/main/02%20SpaceX%20Web%20Scraping.ipynb</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graphicFrame>
        <p:nvGraphicFramePr>
          <p:cNvPr id="5" name="Diagram 4">
            <a:extLst>
              <a:ext uri="{FF2B5EF4-FFF2-40B4-BE49-F238E27FC236}">
                <a16:creationId xmlns:a16="http://schemas.microsoft.com/office/drawing/2014/main" id="{7BBEDFF6-4052-5A02-6AD5-5DB1AF977CA6}"/>
              </a:ext>
            </a:extLst>
          </p:cNvPr>
          <p:cNvGraphicFramePr/>
          <p:nvPr>
            <p:extLst>
              <p:ext uri="{D42A27DB-BD31-4B8C-83A1-F6EECF244321}">
                <p14:modId xmlns:p14="http://schemas.microsoft.com/office/powerpoint/2010/main" val="94706496"/>
              </p:ext>
            </p:extLst>
          </p:nvPr>
        </p:nvGraphicFramePr>
        <p:xfrm>
          <a:off x="5754914" y="1525208"/>
          <a:ext cx="5119914"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1e3a76fe-3bd1-41b9-93cd-bf1b88094b1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55EF48B55A6AB945BBA304A4A304A262" ma:contentTypeVersion="17" ma:contentTypeDescription="Create a new document." ma:contentTypeScope="" ma:versionID="d334ced318497e7c2951a62f8efa659d">
  <xsd:schema xmlns:xsd="http://www.w3.org/2001/XMLSchema" xmlns:xs="http://www.w3.org/2001/XMLSchema" xmlns:p="http://schemas.microsoft.com/office/2006/metadata/properties" xmlns:ns3="1e3a76fe-3bd1-41b9-93cd-bf1b88094b15" xmlns:ns4="31125590-ac7e-4a27-8f5f-fe818d41402c" targetNamespace="http://schemas.microsoft.com/office/2006/metadata/properties" ma:root="true" ma:fieldsID="ac86c7becfc2f3be982db94da8849f87" ns3:_="" ns4:_="">
    <xsd:import namespace="1e3a76fe-3bd1-41b9-93cd-bf1b88094b15"/>
    <xsd:import namespace="31125590-ac7e-4a27-8f5f-fe818d41402c"/>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element ref="ns4:SharedWithUsers" minOccurs="0"/>
                <xsd:element ref="ns4:SharedWithDetails" minOccurs="0"/>
                <xsd:element ref="ns4:SharingHintHash" minOccurs="0"/>
                <xsd:element ref="ns3:MediaServiceAutoKeyPoints" minOccurs="0"/>
                <xsd:element ref="ns3:MediaServiceKeyPoints" minOccurs="0"/>
                <xsd:element ref="ns3:MediaServiceDateTaken" minOccurs="0"/>
                <xsd:element ref="ns3:MediaLengthInSeconds" minOccurs="0"/>
                <xsd:element ref="ns3:_activity" minOccurs="0"/>
                <xsd:element ref="ns3:MediaServiceObjectDetectorVersions" minOccurs="0"/>
                <xsd:element ref="ns3:MediaServiceSystemTags"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e3a76fe-3bd1-41b9-93cd-bf1b88094b1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_activity" ma:index="21" nillable="true" ma:displayName="_activity" ma:hidden="true" ma:internalName="_activity">
      <xsd:simpleType>
        <xsd:restriction base="dms:Note"/>
      </xsd:simpleType>
    </xsd:element>
    <xsd:element name="MediaServiceObjectDetectorVersions" ma:index="22" nillable="true" ma:displayName="MediaServiceObjectDetectorVersions" ma:hidden="true" ma:indexed="true" ma:internalName="MediaServiceObjectDetectorVersions" ma:readOnly="true">
      <xsd:simpleType>
        <xsd:restriction base="dms:Text"/>
      </xsd:simpleType>
    </xsd:element>
    <xsd:element name="MediaServiceSystemTags" ma:index="23" nillable="true" ma:displayName="MediaServiceSystemTags" ma:hidden="true" ma:internalName="MediaServiceSystemTags" ma:readOnly="true">
      <xsd:simpleType>
        <xsd:restriction base="dms:Note"/>
      </xsd:simpleType>
    </xsd:element>
    <xsd:element name="MediaServiceSearchProperties" ma:index="24"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31125590-ac7e-4a27-8f5f-fe818d41402c"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element name="SharingHintHash" ma:index="16"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31125590-ac7e-4a27-8f5f-fe818d41402c"/>
    <ds:schemaRef ds:uri="http://schemas.microsoft.com/office/2006/documentManagement/types"/>
    <ds:schemaRef ds:uri="http://schemas.microsoft.com/office/2006/metadata/properties"/>
    <ds:schemaRef ds:uri="http://purl.org/dc/elements/1.1/"/>
    <ds:schemaRef ds:uri="http://schemas.openxmlformats.org/package/2006/metadata/core-properties"/>
    <ds:schemaRef ds:uri="http://purl.org/dc/terms/"/>
    <ds:schemaRef ds:uri="http://schemas.microsoft.com/office/infopath/2007/PartnerControls"/>
    <ds:schemaRef ds:uri="1e3a76fe-3bd1-41b9-93cd-bf1b88094b15"/>
    <ds:schemaRef ds:uri="http://www.w3.org/XML/1998/namespace"/>
    <ds:schemaRef ds:uri="http://purl.org/dc/dcmitype/"/>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3FD43ECF-8F70-4220-9657-78F1FD314D3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e3a76fe-3bd1-41b9-93cd-bf1b88094b15"/>
    <ds:schemaRef ds:uri="31125590-ac7e-4a27-8f5f-fe818d41402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1449</TotalTime>
  <Words>2462</Words>
  <Application>Microsoft Office PowerPoint</Application>
  <PresentationFormat>Widescreen</PresentationFormat>
  <Paragraphs>273</Paragraphs>
  <Slides>48</Slides>
  <Notes>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48</vt:i4>
      </vt:variant>
    </vt:vector>
  </HeadingPairs>
  <TitlesOfParts>
    <vt:vector size="55" baseType="lpstr">
      <vt:lpstr>Arial Unicode MS</vt:lpstr>
      <vt:lpstr>IBM Plex Mono Text</vt:lpstr>
      <vt:lpstr>Abadi</vt:lpstr>
      <vt:lpstr>Arial</vt:lpstr>
      <vt:lpstr>Calibri</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YONG YUNG CHIEN</cp:lastModifiedBy>
  <cp:revision>209</cp:revision>
  <dcterms:created xsi:type="dcterms:W3CDTF">2021-04-29T18:58:34Z</dcterms:created>
  <dcterms:modified xsi:type="dcterms:W3CDTF">2024-06-12T09:52:17Z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0x01010055EF48B55A6AB945BBA304A4A304A262</vt:lpwstr>
  </property>
</Properties>
</file>